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258" r:id="rId3"/>
    <p:sldId id="259" r:id="rId4"/>
    <p:sldId id="260" r:id="rId5"/>
    <p:sldId id="261" r:id="rId6"/>
    <p:sldId id="290" r:id="rId7"/>
    <p:sldId id="291" r:id="rId8"/>
    <p:sldId id="292" r:id="rId9"/>
    <p:sldId id="293" r:id="rId10"/>
    <p:sldId id="262" r:id="rId11"/>
    <p:sldId id="263" r:id="rId12"/>
    <p:sldId id="265" r:id="rId13"/>
    <p:sldId id="302" r:id="rId14"/>
    <p:sldId id="303" r:id="rId15"/>
    <p:sldId id="321" r:id="rId16"/>
    <p:sldId id="305" r:id="rId17"/>
    <p:sldId id="304" r:id="rId18"/>
    <p:sldId id="306" r:id="rId19"/>
    <p:sldId id="307" r:id="rId20"/>
    <p:sldId id="294" r:id="rId21"/>
    <p:sldId id="295" r:id="rId22"/>
    <p:sldId id="296" r:id="rId23"/>
    <p:sldId id="301" r:id="rId24"/>
    <p:sldId id="297" r:id="rId25"/>
    <p:sldId id="298" r:id="rId26"/>
    <p:sldId id="299" r:id="rId27"/>
    <p:sldId id="309" r:id="rId28"/>
    <p:sldId id="269" r:id="rId29"/>
    <p:sldId id="270" r:id="rId30"/>
    <p:sldId id="318" r:id="rId31"/>
    <p:sldId id="271" r:id="rId32"/>
    <p:sldId id="320" r:id="rId33"/>
    <p:sldId id="312" r:id="rId34"/>
    <p:sldId id="313" r:id="rId35"/>
    <p:sldId id="314" r:id="rId36"/>
    <p:sldId id="315" r:id="rId37"/>
    <p:sldId id="316" r:id="rId38"/>
    <p:sldId id="317" r:id="rId39"/>
    <p:sldId id="272" r:id="rId40"/>
    <p:sldId id="273" r:id="rId41"/>
    <p:sldId id="275" r:id="rId42"/>
    <p:sldId id="274" r:id="rId43"/>
    <p:sldId id="277" r:id="rId44"/>
    <p:sldId id="278" r:id="rId45"/>
    <p:sldId id="279" r:id="rId46"/>
    <p:sldId id="28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3C3C9C-F38E-4EA3-BE35-3E1CDF015D26}" type="datetimeFigureOut">
              <a:rPr lang="en-US" smtClean="0"/>
              <a:t>7/16/2022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145D9-0A14-4898-B043-0D789DB9931D}" type="slidenum">
              <a:rPr lang="en-US" smtClean="0"/>
              <a:t>‹#›</a:t>
            </a:fld>
            <a:endParaRPr lang="en-US"/>
          </a:p>
        </p:txBody>
      </p:sp>
    </p:spTree>
    <p:extLst>
      <p:ext uri="{BB962C8B-B14F-4D97-AF65-F5344CB8AC3E}">
        <p14:creationId xmlns:p14="http://schemas.microsoft.com/office/powerpoint/2010/main" val="874436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815014-7CB4-46F3-8567-D8B3EDA4DBF1}" type="slidenum">
              <a:rPr lang="en-US" smtClean="0"/>
              <a:pPr>
                <a:defRPr/>
              </a:pPr>
              <a:t>3</a:t>
            </a:fld>
            <a:endParaRPr lang="en-US"/>
          </a:p>
        </p:txBody>
      </p:sp>
    </p:spTree>
    <p:extLst>
      <p:ext uri="{BB962C8B-B14F-4D97-AF65-F5344CB8AC3E}">
        <p14:creationId xmlns:p14="http://schemas.microsoft.com/office/powerpoint/2010/main" val="93501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C61768B3-0520-4EE0-81C3-D72C0C4D3A59}" type="slidenum">
              <a:rPr lang="nl-NL"/>
              <a:pPr/>
              <a:t>20</a:t>
            </a:fld>
            <a:endParaRPr lang="nl-NL"/>
          </a:p>
        </p:txBody>
      </p:sp>
      <p:sp>
        <p:nvSpPr>
          <p:cNvPr id="466946" name="Rectangle 2"/>
          <p:cNvSpPr>
            <a:spLocks noGrp="1" noRot="1" noChangeAspect="1" noChangeArrowheads="1" noTextEdit="1"/>
          </p:cNvSpPr>
          <p:nvPr>
            <p:ph type="sldImg"/>
          </p:nvPr>
        </p:nvSpPr>
        <p:spPr>
          <a:ln/>
        </p:spPr>
      </p:sp>
      <p:sp>
        <p:nvSpPr>
          <p:cNvPr id="466947" name="Rectangle 3"/>
          <p:cNvSpPr>
            <a:spLocks noGrp="1" noChangeArrowheads="1"/>
          </p:cNvSpPr>
          <p:nvPr>
            <p:ph type="body" idx="1"/>
          </p:nvPr>
        </p:nvSpPr>
        <p:spPr/>
        <p:txBody>
          <a:bodyPr/>
          <a:lstStyle/>
          <a:p>
            <a:r>
              <a:rPr lang="en-US" dirty="0"/>
              <a:t>Source </a:t>
            </a:r>
          </a:p>
          <a:p>
            <a:r>
              <a:rPr lang="en-US" dirty="0"/>
              <a:t>Land Administration Guidelines of the UN/ECE/Working Party on Land Administration, New York, Geneva 1996, in ITC Library and also to be accessed at</a:t>
            </a:r>
            <a:br>
              <a:rPr lang="en-US" dirty="0"/>
            </a:br>
            <a:r>
              <a:rPr lang="nl-NL" dirty="0"/>
              <a:t>http://www.unece.org/hlm/wpla/publications/laguidelines.html</a:t>
            </a:r>
            <a:endParaRPr lang="en-US" dirty="0"/>
          </a:p>
          <a:p>
            <a:r>
              <a:rPr lang="en-US" dirty="0"/>
              <a:t>We take this definition as a good one, as it recognizes that the land issue comprises both social, economical and legal measures, to allocate benefits, not only in the sense of access to land as such, but also access to land related benefits. Ac land policy might be a policy at various levels of government, in our view also including the ‘land policy’ of traditional authorities (also called ‘existing institutions’) in customary areas. It refers also to the ‘allocation’ question: will access to land and land –related benefits only be allocated to the powerful elites, the political interests, the ‘rich’? Or also to the poor, both in urban and rural areas, only to large-holders, or also to small-holders, only to international companies, or also to the local middle and small size firms, only to the members of a certain ethnic group, to the State, the President or to all citizens? This makes the land issue a highly political issue, as allocation comprises choices about the distribution of scarce resources. One might even say that there is an ideological aspect. Choices are different when taken in a capitalistic, socialistic or communist political environment.</a:t>
            </a:r>
          </a:p>
          <a:p>
            <a:endParaRPr lang="en-US" dirty="0"/>
          </a:p>
          <a:p>
            <a:endParaRPr lang="en-US" dirty="0"/>
          </a:p>
        </p:txBody>
      </p:sp>
    </p:spTree>
    <p:extLst>
      <p:ext uri="{BB962C8B-B14F-4D97-AF65-F5344CB8AC3E}">
        <p14:creationId xmlns:p14="http://schemas.microsoft.com/office/powerpoint/2010/main" val="2773786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another definition, as can be read on page 178 of the World Bank Policy Research Report ‘Land Policies for Growth and Poverty Reduction’, written by dr. Klaus </a:t>
            </a:r>
            <a:r>
              <a:rPr lang="en-US" dirty="0" err="1"/>
              <a:t>Deininger</a:t>
            </a:r>
            <a:r>
              <a:rPr lang="en-US" dirty="0"/>
              <a:t>, Oxford University Press 2003 (in ITC Library), which also can be accessed at:</a:t>
            </a:r>
          </a:p>
          <a:p>
            <a:r>
              <a:rPr lang="nl-NL" dirty="0"/>
              <a:t>http://econ.worldbank.org/WBSITE/EXTERNAL/EXTMODELSITE/EXTPRRMODEL/0,,ImgPagePK:64202988~entityID:000094946_0307250400474~pagePK:64212652~piPK:64212659~theSitePK:477757,00.html</a:t>
            </a:r>
            <a:endParaRPr lang="en-US" dirty="0"/>
          </a:p>
          <a:p>
            <a:r>
              <a:rPr lang="nl-NL" dirty="0"/>
              <a:t>This Report is the basis for Module 8, because it formulates new insights in land policy matters, based on an impressive body of research. </a:t>
            </a:r>
          </a:p>
          <a:p>
            <a:r>
              <a:rPr lang="nl-NL" dirty="0"/>
              <a:t>We refer to this book as ‘ibid, Deininger, 2003, page &gt;&gt;&gt;’.</a:t>
            </a:r>
          </a:p>
          <a:p>
            <a:r>
              <a:rPr lang="nl-NL" dirty="0"/>
              <a:t>The last public announcement by the World Bank on land issues, was in 1975 (the </a:t>
            </a:r>
            <a:r>
              <a:rPr lang="nl-NL" i="1" dirty="0"/>
              <a:t>Land Reform Policy Paper, </a:t>
            </a:r>
            <a:r>
              <a:rPr lang="nl-NL" dirty="0"/>
              <a:t>in OICRF). This paper however dedicated little attention to the importance of land rights for the empowerment of the poor and improving local govenance, private sector outside agriculture, gender and eauitisy aspects, and the good use of rural and urban lands (see ibid. Deininger, 2003, page xliv-xlv of it’s summary, in ITC Library).</a:t>
            </a:r>
            <a:br>
              <a:rPr lang="nl-NL" dirty="0"/>
            </a:br>
            <a:r>
              <a:rPr lang="nl-NL" dirty="0"/>
              <a:t>Compared with the definition of ‘land policy’ from the Land Administration Guiudelines, we might say that both are similar. Both definitions provide a good starting point for this lecture.   </a:t>
            </a:r>
            <a:endParaRPr lang="en-US" dirty="0"/>
          </a:p>
          <a:p>
            <a:endParaRPr lang="en-US" dirty="0"/>
          </a:p>
        </p:txBody>
      </p:sp>
      <p:sp>
        <p:nvSpPr>
          <p:cNvPr id="4" name="Slide Number Placeholder 3"/>
          <p:cNvSpPr>
            <a:spLocks noGrp="1"/>
          </p:cNvSpPr>
          <p:nvPr>
            <p:ph type="sldNum" sz="quarter" idx="10"/>
          </p:nvPr>
        </p:nvSpPr>
        <p:spPr/>
        <p:txBody>
          <a:bodyPr/>
          <a:lstStyle/>
          <a:p>
            <a:fld id="{80B38285-0829-4BB8-9F56-0B2953AD02B4}" type="slidenum">
              <a:rPr lang="nl-NL" smtClean="0"/>
              <a:pPr/>
              <a:t>21</a:t>
            </a:fld>
            <a:endParaRPr lang="nl-NL"/>
          </a:p>
        </p:txBody>
      </p:sp>
    </p:spTree>
    <p:extLst>
      <p:ext uri="{BB962C8B-B14F-4D97-AF65-F5344CB8AC3E}">
        <p14:creationId xmlns:p14="http://schemas.microsoft.com/office/powerpoint/2010/main" val="6078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A2AED98-6F6E-4B3A-8791-9B6DC54842BD}" type="slidenum">
              <a:rPr lang="nl-NL"/>
              <a:pPr/>
              <a:t>22</a:t>
            </a:fld>
            <a:endParaRPr lang="nl-NL"/>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r>
              <a:rPr lang="en-US"/>
              <a:t>Why is a land policy needed? We refer here to (ibid. Deininger, 2003, pages xvii-xxi and 178-190, in ITC Library). Important is that research shows that property rights and proper land use play an important role to enhance economic growth and poverty eradication, but that this does not come spontaneously, because there are multiple market imperfections. For example: in the land market not everyone has the same chances to accessing land, the market is imperfect. With other words: the government should intervene in how society develops, through the formulation of a set of market- and non-market interventions in such a way that the higher objectives are met. Research shows (see ibid Deininger, 2003, page xix) that such interventions also may be poorly designed, resulting in a situation worse than before. So designing a land policy is a critical and careful process (ibid. Deininger, 2003, page 183-184).    </a:t>
            </a:r>
          </a:p>
        </p:txBody>
      </p:sp>
    </p:spTree>
    <p:extLst>
      <p:ext uri="{BB962C8B-B14F-4D97-AF65-F5344CB8AC3E}">
        <p14:creationId xmlns:p14="http://schemas.microsoft.com/office/powerpoint/2010/main" val="3922546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D8787EE2-68D7-46FE-9163-9825B60EA902}" type="slidenum">
              <a:rPr lang="nl-NL"/>
              <a:pPr/>
              <a:t>25</a:t>
            </a:fld>
            <a:endParaRPr lang="nl-NL"/>
          </a:p>
        </p:txBody>
      </p:sp>
      <p:sp>
        <p:nvSpPr>
          <p:cNvPr id="470018" name="Rectangle 2"/>
          <p:cNvSpPr>
            <a:spLocks noGrp="1" noRot="1" noChangeAspect="1" noChangeArrowheads="1" noTextEdit="1"/>
          </p:cNvSpPr>
          <p:nvPr>
            <p:ph type="sldImg"/>
          </p:nvPr>
        </p:nvSpPr>
        <p:spPr>
          <a:ln/>
        </p:spPr>
      </p:sp>
      <p:sp>
        <p:nvSpPr>
          <p:cNvPr id="470019" name="Rectangle 3"/>
          <p:cNvSpPr>
            <a:spLocks noGrp="1" noChangeArrowheads="1"/>
          </p:cNvSpPr>
          <p:nvPr>
            <p:ph type="body" idx="1"/>
          </p:nvPr>
        </p:nvSpPr>
        <p:spPr/>
        <p:txBody>
          <a:bodyPr/>
          <a:lstStyle/>
          <a:p>
            <a:pPr>
              <a:lnSpc>
                <a:spcPct val="90000"/>
              </a:lnSpc>
            </a:pPr>
            <a:r>
              <a:rPr lang="en-US" dirty="0"/>
              <a:t>The importance of land policy is that is expected to improve these 4 goals.</a:t>
            </a:r>
          </a:p>
          <a:p>
            <a:pPr>
              <a:lnSpc>
                <a:spcPct val="90000"/>
              </a:lnSpc>
            </a:pPr>
            <a:r>
              <a:rPr lang="en-US" dirty="0"/>
              <a:t>Economic growth is increased because secure property rights invite households to invest, open options for cheaper credit, and make them less vulnerable in case of shocks. Also a better land distribution promotes productivity, and the functioning of households in factor markets (that are the markets for land, labor and capital and/or energy, materials and services Secure land rights also makes it possible that owners rent the land out, so that they can enjoy non-agricultural employment (ibid, </a:t>
            </a:r>
            <a:r>
              <a:rPr lang="en-US" dirty="0" err="1"/>
              <a:t>Deininger</a:t>
            </a:r>
            <a:r>
              <a:rPr lang="en-US" dirty="0"/>
              <a:t>, 2003, page xix, in ITC Library). </a:t>
            </a:r>
          </a:p>
          <a:p>
            <a:pPr>
              <a:lnSpc>
                <a:spcPct val="90000"/>
              </a:lnSpc>
            </a:pPr>
            <a:r>
              <a:rPr lang="en-US" dirty="0"/>
              <a:t>Poverty eradication is increased because households can make more productive use of their land, allowing then to be less dependent of wage labor. Furthermore households can produce for their own subsistence and may be some surplus to sell, as ‘owner’ enjoy a better social status, invest, have access to financial markets. This counts especially for women. (ibid, </a:t>
            </a:r>
            <a:r>
              <a:rPr lang="en-US" dirty="0" err="1"/>
              <a:t>Deininger</a:t>
            </a:r>
            <a:r>
              <a:rPr lang="en-US" dirty="0"/>
              <a:t>, 2003, page xx)</a:t>
            </a:r>
          </a:p>
          <a:p>
            <a:pPr>
              <a:lnSpc>
                <a:spcPct val="90000"/>
              </a:lnSpc>
            </a:pPr>
            <a:r>
              <a:rPr lang="en-US" dirty="0"/>
              <a:t>Governance can be improved because households might get a ‘voice’, they don’t live outside the law, it creates the basis for participatory local development, with more accountability of local officials (ibid </a:t>
            </a:r>
            <a:r>
              <a:rPr lang="en-US" dirty="0" err="1"/>
              <a:t>Deininge</a:t>
            </a:r>
            <a:r>
              <a:rPr lang="en-US" dirty="0"/>
              <a:t>, 2003, page xxi)</a:t>
            </a:r>
          </a:p>
          <a:p>
            <a:pPr>
              <a:lnSpc>
                <a:spcPct val="90000"/>
              </a:lnSpc>
            </a:pPr>
            <a:r>
              <a:rPr lang="en-US" dirty="0"/>
              <a:t>Effective land use is encouraged when the government can take measures to bring land to higher productivity through better land markets, fair distribution of land where markets are not able to address, providing incentives for land use that brings social welfare and includes externalities (ibid </a:t>
            </a:r>
            <a:r>
              <a:rPr lang="en-US" dirty="0" err="1"/>
              <a:t>Deininger</a:t>
            </a:r>
            <a:r>
              <a:rPr lang="en-US" dirty="0"/>
              <a:t> , 2003, page xxxviii).      </a:t>
            </a:r>
          </a:p>
        </p:txBody>
      </p:sp>
    </p:spTree>
    <p:extLst>
      <p:ext uri="{BB962C8B-B14F-4D97-AF65-F5344CB8AC3E}">
        <p14:creationId xmlns:p14="http://schemas.microsoft.com/office/powerpoint/2010/main" val="47507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E3B4E0A1-F10B-4C80-A0C3-9B9970C6FC51}" type="slidenum">
              <a:rPr lang="nl-NL"/>
              <a:pPr/>
              <a:t>26</a:t>
            </a:fld>
            <a:endParaRPr lang="nl-NL"/>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r>
              <a:rPr lang="en-US"/>
              <a:t>The body of research leads to the assumption that a good land policy says something about improving the security of property rights, while respecting various types of rights and the institutions that manage the land. Building upon existing institutions is even more recommendable as central government often fail to govern. Apart from the land sales market, equity appears to benefit more from rental markets. Government play a critical role in creating a sound market. Research shows that the contribution of a government in the sense of providing secure tenure, low transaction costs, eliminate credit market imperfections of offers safety nets for foreclosure is already a big step forward. Private investments are encouraged by secure tenure (see also the World Bank Doing Business Reports (</a:t>
            </a:r>
            <a:r>
              <a:rPr lang="nl-NL"/>
              <a:t>http://www.doingbusiness.org/documents/FullReport/2008/DB08_Full_Report.pdf)</a:t>
            </a:r>
          </a:p>
          <a:p>
            <a:r>
              <a:rPr lang="nl-NL"/>
              <a:t>A better distribution of land ownership promotes better use and better productivity and might bring houdeholds in the formal economy ( ibid. Deininger, 2003, page186-189)</a:t>
            </a:r>
            <a:endParaRPr lang="en-US"/>
          </a:p>
        </p:txBody>
      </p:sp>
    </p:spTree>
    <p:extLst>
      <p:ext uri="{BB962C8B-B14F-4D97-AF65-F5344CB8AC3E}">
        <p14:creationId xmlns:p14="http://schemas.microsoft.com/office/powerpoint/2010/main" val="4136175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D896E1-A5D2-4B7D-A1AA-442D057A5B0B}" type="slidenum">
              <a:rPr lang="en-US" smtClean="0"/>
              <a:pPr/>
              <a:t>41</a:t>
            </a:fld>
            <a:endParaRPr lang="en-US"/>
          </a:p>
        </p:txBody>
      </p:sp>
    </p:spTree>
    <p:extLst>
      <p:ext uri="{BB962C8B-B14F-4D97-AF65-F5344CB8AC3E}">
        <p14:creationId xmlns:p14="http://schemas.microsoft.com/office/powerpoint/2010/main" val="3881129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EC66A77-6E19-4AE8-A2B8-2BCDAC824056}" type="datetimeFigureOut">
              <a:rPr lang="en-US" smtClean="0"/>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220128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C66A77-6E19-4AE8-A2B8-2BCDAC824056}" type="datetimeFigureOut">
              <a:rPr lang="en-US" smtClean="0"/>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3368955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C66A77-6E19-4AE8-A2B8-2BCDAC824056}" type="datetimeFigureOut">
              <a:rPr lang="en-US" smtClean="0"/>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3075585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C66A77-6E19-4AE8-A2B8-2BCDAC824056}" type="datetimeFigureOut">
              <a:rPr lang="en-US" smtClean="0"/>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4045004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C66A77-6E19-4AE8-A2B8-2BCDAC824056}" type="datetimeFigureOut">
              <a:rPr lang="en-US" smtClean="0"/>
              <a:t>7/16/2022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1938256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C66A77-6E19-4AE8-A2B8-2BCDAC824056}" type="datetimeFigureOut">
              <a:rPr lang="en-US" smtClean="0"/>
              <a:t>7/16/2022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168619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C66A77-6E19-4AE8-A2B8-2BCDAC824056}" type="datetimeFigureOut">
              <a:rPr lang="en-US" smtClean="0"/>
              <a:t>7/16/2022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775754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C66A77-6E19-4AE8-A2B8-2BCDAC824056}" type="datetimeFigureOut">
              <a:rPr lang="en-US" smtClean="0"/>
              <a:t>7/16/2022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30656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66A77-6E19-4AE8-A2B8-2BCDAC824056}" type="datetimeFigureOut">
              <a:rPr lang="en-US" smtClean="0"/>
              <a:t>7/16/2022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1168045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C66A77-6E19-4AE8-A2B8-2BCDAC824056}" type="datetimeFigureOut">
              <a:rPr lang="en-US" smtClean="0"/>
              <a:t>7/16/2022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2286422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C66A77-6E19-4AE8-A2B8-2BCDAC824056}" type="datetimeFigureOut">
              <a:rPr lang="en-US" smtClean="0"/>
              <a:t>7/16/2022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0EF742-CE8A-4BCE-926E-F1B7F7267695}" type="slidenum">
              <a:rPr lang="en-US" smtClean="0"/>
              <a:t>‹#›</a:t>
            </a:fld>
            <a:endParaRPr lang="en-US"/>
          </a:p>
        </p:txBody>
      </p:sp>
    </p:spTree>
    <p:extLst>
      <p:ext uri="{BB962C8B-B14F-4D97-AF65-F5344CB8AC3E}">
        <p14:creationId xmlns:p14="http://schemas.microsoft.com/office/powerpoint/2010/main" val="506674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C66A77-6E19-4AE8-A2B8-2BCDAC824056}" type="datetimeFigureOut">
              <a:rPr lang="en-US" smtClean="0"/>
              <a:t>7/16/2022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0EF742-CE8A-4BCE-926E-F1B7F7267695}" type="slidenum">
              <a:rPr lang="en-US" smtClean="0"/>
              <a:t>‹#›</a:t>
            </a:fld>
            <a:endParaRPr lang="en-US"/>
          </a:p>
        </p:txBody>
      </p:sp>
    </p:spTree>
    <p:extLst>
      <p:ext uri="{BB962C8B-B14F-4D97-AF65-F5344CB8AC3E}">
        <p14:creationId xmlns:p14="http://schemas.microsoft.com/office/powerpoint/2010/main" val="103197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udayhomzreviews/difference-between-freehold-and-leasehold-property-8b3b903bbfef"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researchgate.net/publication/270956205_Land_Reform_in_Nepal_Information_in_Brie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2. Land Administration &amp; Land policy                                           </a:t>
            </a:r>
            <a:br>
              <a:rPr lang="en-US" dirty="0"/>
            </a:br>
            <a:endParaRPr lang="en-US" dirty="0"/>
          </a:p>
        </p:txBody>
      </p:sp>
      <p:sp>
        <p:nvSpPr>
          <p:cNvPr id="3" name="Content Placeholder 2"/>
          <p:cNvSpPr>
            <a:spLocks noGrp="1"/>
          </p:cNvSpPr>
          <p:nvPr>
            <p:ph sz="quarter" idx="1"/>
          </p:nvPr>
        </p:nvSpPr>
        <p:spPr/>
        <p:txBody>
          <a:bodyPr>
            <a:normAutofit fontScale="85000" lnSpcReduction="20000"/>
          </a:bodyPr>
          <a:lstStyle/>
          <a:p>
            <a:pPr>
              <a:buNone/>
            </a:pPr>
            <a:r>
              <a:rPr lang="en-US" dirty="0"/>
              <a:t>2.1 Definition of Land Administration</a:t>
            </a:r>
          </a:p>
          <a:p>
            <a:pPr>
              <a:buNone/>
            </a:pPr>
            <a:r>
              <a:rPr lang="en-US" dirty="0"/>
              <a:t>2.2 Function of Land Administration</a:t>
            </a:r>
          </a:p>
          <a:p>
            <a:pPr>
              <a:buNone/>
            </a:pPr>
            <a:r>
              <a:rPr lang="en-US" dirty="0"/>
              <a:t>2.3 Definition Land policy</a:t>
            </a:r>
          </a:p>
          <a:p>
            <a:pPr>
              <a:buNone/>
            </a:pPr>
            <a:r>
              <a:rPr lang="en-US" dirty="0"/>
              <a:t>2.4 Objective of Land Policy</a:t>
            </a:r>
          </a:p>
          <a:p>
            <a:pPr>
              <a:buNone/>
            </a:pPr>
            <a:r>
              <a:rPr lang="en-US" dirty="0"/>
              <a:t>2.5 Land policy instrument</a:t>
            </a:r>
          </a:p>
          <a:p>
            <a:pPr>
              <a:buNone/>
            </a:pPr>
            <a:r>
              <a:rPr lang="en-US" dirty="0"/>
              <a:t>2.6 Tenure security</a:t>
            </a:r>
          </a:p>
          <a:p>
            <a:pPr>
              <a:buNone/>
            </a:pPr>
            <a:r>
              <a:rPr lang="en-US" dirty="0"/>
              <a:t>2.7 Land market</a:t>
            </a:r>
          </a:p>
          <a:p>
            <a:pPr>
              <a:buNone/>
            </a:pPr>
            <a:r>
              <a:rPr lang="en-US" dirty="0"/>
              <a:t>2.8 Land use planning</a:t>
            </a:r>
          </a:p>
          <a:p>
            <a:pPr>
              <a:buNone/>
            </a:pPr>
            <a:r>
              <a:rPr lang="en-US" dirty="0"/>
              <a:t>2.9 land reform</a:t>
            </a:r>
          </a:p>
          <a:p>
            <a:pPr>
              <a:buNone/>
            </a:pPr>
            <a:r>
              <a:rPr lang="en-US" dirty="0"/>
              <a:t>2.10 Land taxation</a:t>
            </a:r>
          </a:p>
          <a:p>
            <a:pPr>
              <a:buNone/>
            </a:pPr>
            <a:r>
              <a:rPr lang="en-US" dirty="0"/>
              <a:t>2.11 National land policy and its objectives</a:t>
            </a:r>
          </a:p>
          <a:p>
            <a:endParaRPr lang="en-US" dirty="0"/>
          </a:p>
        </p:txBody>
      </p:sp>
    </p:spTree>
    <p:extLst>
      <p:ext uri="{BB962C8B-B14F-4D97-AF65-F5344CB8AC3E}">
        <p14:creationId xmlns:p14="http://schemas.microsoft.com/office/powerpoint/2010/main" val="2542151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Contd</a:t>
            </a:r>
            <a:r>
              <a:rPr lang="en-US" dirty="0"/>
              <a:t>…</a:t>
            </a:r>
          </a:p>
        </p:txBody>
      </p:sp>
      <p:sp>
        <p:nvSpPr>
          <p:cNvPr id="2" name="Content Placeholder 1"/>
          <p:cNvSpPr>
            <a:spLocks noGrp="1"/>
          </p:cNvSpPr>
          <p:nvPr>
            <p:ph sz="quarter" idx="1"/>
          </p:nvPr>
        </p:nvSpPr>
        <p:spPr/>
        <p:txBody>
          <a:bodyPr>
            <a:normAutofit fontScale="77500" lnSpcReduction="20000"/>
          </a:bodyPr>
          <a:lstStyle/>
          <a:p>
            <a:pPr marL="0" indent="0">
              <a:spcBef>
                <a:spcPts val="600"/>
              </a:spcBef>
              <a:buNone/>
            </a:pPr>
            <a:r>
              <a:rPr lang="en-US" sz="2400" dirty="0"/>
              <a:t>3. People and Institutions</a:t>
            </a:r>
          </a:p>
          <a:p>
            <a:pPr lvl="1">
              <a:spcBef>
                <a:spcPts val="600"/>
              </a:spcBef>
            </a:pPr>
            <a:r>
              <a:rPr lang="en-US" dirty="0"/>
              <a:t>Need of the people and institutions to meet the need transparently, effectively and efficiently </a:t>
            </a:r>
          </a:p>
          <a:p>
            <a:pPr marL="0" indent="0">
              <a:spcBef>
                <a:spcPts val="600"/>
              </a:spcBef>
              <a:buNone/>
            </a:pPr>
            <a:r>
              <a:rPr lang="en-US" sz="2400" dirty="0"/>
              <a:t>4. Rights, Restrictions and Responsibilities </a:t>
            </a:r>
          </a:p>
          <a:p>
            <a:pPr lvl="1">
              <a:spcBef>
                <a:spcPts val="600"/>
              </a:spcBef>
            </a:pPr>
            <a:r>
              <a:rPr lang="en-US" dirty="0"/>
              <a:t>RRR of owners in terms of using land</a:t>
            </a:r>
          </a:p>
          <a:p>
            <a:pPr marL="0" indent="0">
              <a:spcBef>
                <a:spcPts val="600"/>
              </a:spcBef>
              <a:buNone/>
            </a:pPr>
            <a:r>
              <a:rPr lang="en-US" sz="2400" dirty="0"/>
              <a:t>5. </a:t>
            </a:r>
            <a:r>
              <a:rPr lang="en-US" sz="2400" dirty="0" err="1"/>
              <a:t>Cadastre</a:t>
            </a:r>
            <a:endParaRPr lang="en-US" sz="2400" dirty="0"/>
          </a:p>
          <a:p>
            <a:pPr lvl="1">
              <a:spcBef>
                <a:spcPts val="600"/>
              </a:spcBef>
            </a:pPr>
            <a:r>
              <a:rPr lang="en-US" sz="2000" dirty="0"/>
              <a:t>Core of any Land Administration System </a:t>
            </a:r>
          </a:p>
          <a:p>
            <a:pPr marL="0" indent="0">
              <a:spcBef>
                <a:spcPts val="600"/>
              </a:spcBef>
              <a:buNone/>
            </a:pPr>
            <a:r>
              <a:rPr lang="en-US" sz="2400" dirty="0"/>
              <a:t>6. Dynamism of LAS</a:t>
            </a:r>
          </a:p>
          <a:p>
            <a:pPr>
              <a:spcBef>
                <a:spcPts val="600"/>
              </a:spcBef>
            </a:pPr>
            <a:r>
              <a:rPr lang="en-US" sz="2400" dirty="0"/>
              <a:t>         4 dimension</a:t>
            </a:r>
          </a:p>
          <a:p>
            <a:pPr marL="914400" lvl="1" indent="-457200">
              <a:spcBef>
                <a:spcPts val="600"/>
              </a:spcBef>
              <a:buFont typeface="+mj-lt"/>
              <a:buAutoNum type="alphaLcPeriod"/>
            </a:pPr>
            <a:r>
              <a:rPr lang="en-US" sz="2000" dirty="0"/>
              <a:t>Continual evolution of people-to-land relationships, </a:t>
            </a:r>
          </a:p>
          <a:p>
            <a:pPr marL="914400" lvl="1" indent="-457200">
              <a:spcBef>
                <a:spcPts val="600"/>
              </a:spcBef>
              <a:buFont typeface="+mj-lt"/>
              <a:buAutoNum type="alphaLcPeriod"/>
            </a:pPr>
            <a:r>
              <a:rPr lang="en-US" sz="2000" dirty="0"/>
              <a:t>impact of Geo-ICT and globalization,</a:t>
            </a:r>
          </a:p>
          <a:p>
            <a:pPr marL="914400" lvl="1" indent="-457200">
              <a:spcBef>
                <a:spcPts val="600"/>
              </a:spcBef>
              <a:buFont typeface="+mj-lt"/>
              <a:buAutoNum type="alphaLcPeriod"/>
            </a:pPr>
            <a:r>
              <a:rPr lang="en-US" sz="2000" dirty="0"/>
              <a:t>Information within the LAS</a:t>
            </a:r>
          </a:p>
          <a:p>
            <a:pPr marL="914400" lvl="1" indent="-457200">
              <a:spcBef>
                <a:spcPts val="600"/>
              </a:spcBef>
              <a:buFont typeface="+mj-lt"/>
              <a:buAutoNum type="alphaLcPeriod"/>
            </a:pPr>
            <a:r>
              <a:rPr lang="en-US" sz="2000" dirty="0"/>
              <a:t>Change in the use of Land information.</a:t>
            </a:r>
          </a:p>
          <a:p>
            <a:pPr marL="0" indent="0">
              <a:spcBef>
                <a:spcPts val="600"/>
              </a:spcBef>
              <a:buNone/>
            </a:pPr>
            <a:r>
              <a:rPr lang="en-US" sz="2400" dirty="0"/>
              <a:t>7. Processes</a:t>
            </a:r>
          </a:p>
          <a:p>
            <a:pPr lvl="1">
              <a:spcBef>
                <a:spcPts val="600"/>
              </a:spcBef>
            </a:pPr>
            <a:r>
              <a:rPr lang="en-US" sz="2000" dirty="0"/>
              <a:t>Processes of land administration system to manage change</a:t>
            </a:r>
          </a:p>
          <a:p>
            <a:pPr marL="0" indent="0">
              <a:spcBef>
                <a:spcPts val="600"/>
              </a:spcBef>
              <a:buNone/>
            </a:pPr>
            <a:r>
              <a:rPr lang="en-US" sz="2400" dirty="0"/>
              <a:t>8. Technology</a:t>
            </a:r>
          </a:p>
          <a:p>
            <a:pPr lvl="1">
              <a:spcBef>
                <a:spcPts val="600"/>
              </a:spcBef>
            </a:pPr>
            <a:r>
              <a:rPr lang="en-US" sz="2000" dirty="0"/>
              <a:t>Opportunities offered by technology to improve efficiency and effectiveness of LAS</a:t>
            </a:r>
          </a:p>
          <a:p>
            <a:pPr lvl="1">
              <a:spcBef>
                <a:spcPts val="600"/>
              </a:spcBef>
            </a:pPr>
            <a:endParaRPr lang="en-US" dirty="0"/>
          </a:p>
        </p:txBody>
      </p:sp>
    </p:spTree>
    <p:extLst>
      <p:ext uri="{BB962C8B-B14F-4D97-AF65-F5344CB8AC3E}">
        <p14:creationId xmlns:p14="http://schemas.microsoft.com/office/powerpoint/2010/main" val="326542363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Principles of Land Administration</a:t>
            </a:r>
          </a:p>
        </p:txBody>
      </p:sp>
      <p:sp>
        <p:nvSpPr>
          <p:cNvPr id="2" name="Content Placeholder 1"/>
          <p:cNvSpPr>
            <a:spLocks noGrp="1"/>
          </p:cNvSpPr>
          <p:nvPr>
            <p:ph sz="quarter" idx="1"/>
          </p:nvPr>
        </p:nvSpPr>
        <p:spPr>
          <a:xfrm>
            <a:off x="1066800" y="1496816"/>
            <a:ext cx="8229600" cy="4525962"/>
          </a:xfrm>
        </p:spPr>
        <p:txBody>
          <a:bodyPr>
            <a:normAutofit/>
          </a:bodyPr>
          <a:lstStyle/>
          <a:p>
            <a:pPr marL="0" indent="0">
              <a:spcBef>
                <a:spcPts val="600"/>
              </a:spcBef>
              <a:buNone/>
            </a:pPr>
            <a:r>
              <a:rPr lang="en-US" sz="2400" dirty="0"/>
              <a:t>9.  Spatial Data Infrastructure </a:t>
            </a:r>
          </a:p>
          <a:p>
            <a:pPr marL="0" indent="0">
              <a:spcBef>
                <a:spcPts val="600"/>
              </a:spcBef>
              <a:buNone/>
            </a:pPr>
            <a:r>
              <a:rPr lang="en-US" sz="2400" dirty="0"/>
              <a:t>10. Measures of Success</a:t>
            </a:r>
          </a:p>
          <a:p>
            <a:pPr>
              <a:spcBef>
                <a:spcPts val="600"/>
              </a:spcBef>
              <a:buFont typeface="Wingdings" panose="05000000000000000000" pitchFamily="2" charset="2"/>
              <a:buChar char="Ø"/>
            </a:pPr>
            <a:r>
              <a:rPr lang="en-US" sz="2400" dirty="0"/>
              <a:t> measured by its ability to manage and administer land efficiently, effectively and at low cost</a:t>
            </a:r>
          </a:p>
        </p:txBody>
      </p:sp>
    </p:spTree>
    <p:extLst>
      <p:ext uri="{BB962C8B-B14F-4D97-AF65-F5344CB8AC3E}">
        <p14:creationId xmlns:p14="http://schemas.microsoft.com/office/powerpoint/2010/main" val="359967409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0834" y="166717"/>
            <a:ext cx="10515600" cy="1325563"/>
          </a:xfrm>
        </p:spPr>
        <p:txBody>
          <a:bodyPr/>
          <a:lstStyle/>
          <a:p>
            <a:r>
              <a:rPr lang="en-US" dirty="0"/>
              <a:t>Land Rights</a:t>
            </a:r>
          </a:p>
        </p:txBody>
      </p:sp>
      <p:sp>
        <p:nvSpPr>
          <p:cNvPr id="2" name="Content Placeholder 1"/>
          <p:cNvSpPr>
            <a:spLocks noGrp="1"/>
          </p:cNvSpPr>
          <p:nvPr>
            <p:ph sz="quarter" idx="1"/>
          </p:nvPr>
        </p:nvSpPr>
        <p:spPr>
          <a:xfrm>
            <a:off x="234351" y="1690688"/>
            <a:ext cx="10515600" cy="4351338"/>
          </a:xfrm>
        </p:spPr>
        <p:txBody>
          <a:bodyPr/>
          <a:lstStyle/>
          <a:p>
            <a:r>
              <a:rPr lang="en-US" sz="2400" dirty="0"/>
              <a:t>Use Right</a:t>
            </a:r>
          </a:p>
          <a:p>
            <a:r>
              <a:rPr lang="en-US" sz="2400" dirty="0"/>
              <a:t>Free Hold</a:t>
            </a:r>
          </a:p>
          <a:p>
            <a:r>
              <a:rPr lang="en-US" sz="2400" dirty="0"/>
              <a:t>Right of Disposal</a:t>
            </a:r>
          </a:p>
          <a:p>
            <a:r>
              <a:rPr lang="en-US" sz="2400" dirty="0"/>
              <a:t>Leasehold</a:t>
            </a:r>
          </a:p>
          <a:p>
            <a:r>
              <a:rPr lang="en-US" sz="2400" dirty="0"/>
              <a:t>Mortgage</a:t>
            </a:r>
          </a:p>
          <a:p>
            <a:r>
              <a:rPr lang="en-US" sz="2400" dirty="0"/>
              <a:t>Rent</a:t>
            </a:r>
          </a:p>
          <a:p>
            <a:r>
              <a:rPr lang="en-US" sz="2400" dirty="0"/>
              <a:t>Share Cropping</a:t>
            </a:r>
          </a:p>
          <a:p>
            <a:r>
              <a:rPr lang="en-US" sz="2400" dirty="0"/>
              <a:t>Tenancy etc..</a:t>
            </a:r>
          </a:p>
          <a:p>
            <a:endParaRPr lang="en-US" sz="2400" dirty="0"/>
          </a:p>
        </p:txBody>
      </p:sp>
      <p:pic>
        <p:nvPicPr>
          <p:cNvPr id="4" name="Picture 3"/>
          <p:cNvPicPr>
            <a:picLocks noChangeAspect="1"/>
          </p:cNvPicPr>
          <p:nvPr/>
        </p:nvPicPr>
        <p:blipFill>
          <a:blip r:embed="rId2"/>
          <a:stretch>
            <a:fillRect/>
          </a:stretch>
        </p:blipFill>
        <p:spPr>
          <a:xfrm>
            <a:off x="3242631" y="1069003"/>
            <a:ext cx="8151577" cy="4603691"/>
          </a:xfrm>
          <a:prstGeom prst="rect">
            <a:avLst/>
          </a:prstGeom>
        </p:spPr>
      </p:pic>
      <p:sp>
        <p:nvSpPr>
          <p:cNvPr id="5" name="TextBox 4"/>
          <p:cNvSpPr txBox="1"/>
          <p:nvPr/>
        </p:nvSpPr>
        <p:spPr>
          <a:xfrm>
            <a:off x="379564" y="5672694"/>
            <a:ext cx="2406769" cy="369332"/>
          </a:xfrm>
          <a:prstGeom prst="rect">
            <a:avLst/>
          </a:prstGeom>
          <a:noFill/>
        </p:spPr>
        <p:txBody>
          <a:bodyPr wrap="square" rtlCol="0">
            <a:spAutoFit/>
          </a:bodyPr>
          <a:lstStyle/>
          <a:p>
            <a:r>
              <a:rPr lang="en-US" dirty="0">
                <a:hlinkClick r:id="rId3"/>
              </a:rPr>
              <a:t>Freehold vs leasehold</a:t>
            </a:r>
            <a:endParaRPr lang="en-US" dirty="0"/>
          </a:p>
        </p:txBody>
      </p:sp>
    </p:spTree>
    <p:extLst>
      <p:ext uri="{BB962C8B-B14F-4D97-AF65-F5344CB8AC3E}">
        <p14:creationId xmlns:p14="http://schemas.microsoft.com/office/powerpoint/2010/main" val="363867774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242" y="183970"/>
            <a:ext cx="10515600" cy="601033"/>
          </a:xfrm>
        </p:spPr>
        <p:txBody>
          <a:bodyPr>
            <a:normAutofit fontScale="90000"/>
          </a:bodyPr>
          <a:lstStyle/>
          <a:p>
            <a:r>
              <a:rPr lang="en-US" dirty="0"/>
              <a:t>Use right</a:t>
            </a:r>
          </a:p>
        </p:txBody>
      </p:sp>
      <p:sp>
        <p:nvSpPr>
          <p:cNvPr id="3" name="Content Placeholder 2"/>
          <p:cNvSpPr>
            <a:spLocks noGrp="1"/>
          </p:cNvSpPr>
          <p:nvPr>
            <p:ph idx="1"/>
          </p:nvPr>
        </p:nvSpPr>
        <p:spPr>
          <a:xfrm>
            <a:off x="241540" y="854015"/>
            <a:ext cx="11112260" cy="5322948"/>
          </a:xfrm>
        </p:spPr>
        <p:txBody>
          <a:bodyPr/>
          <a:lstStyle/>
          <a:p>
            <a:r>
              <a:rPr lang="en-US" dirty="0"/>
              <a:t>Ownership and long-term leaseholds are the most important rights in land</a:t>
            </a:r>
          </a:p>
          <a:p>
            <a:r>
              <a:rPr lang="en-US" dirty="0"/>
              <a:t>This right may be limited through public land-use regulations and restrictions, sectoral land-use provisions, and also various kinds of private land-use regulations such as easements and covenants</a:t>
            </a:r>
          </a:p>
          <a:p>
            <a:r>
              <a:rPr lang="en-US" dirty="0"/>
              <a:t>Many land-use rights are therefore restrictions that control the possible future use of land.</a:t>
            </a:r>
          </a:p>
          <a:p>
            <a:endParaRPr lang="en-US" dirty="0"/>
          </a:p>
        </p:txBody>
      </p:sp>
    </p:spTree>
    <p:extLst>
      <p:ext uri="{BB962C8B-B14F-4D97-AF65-F5344CB8AC3E}">
        <p14:creationId xmlns:p14="http://schemas.microsoft.com/office/powerpoint/2010/main" val="66240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28" y="71827"/>
            <a:ext cx="10515600" cy="126581"/>
          </a:xfrm>
        </p:spPr>
        <p:txBody>
          <a:bodyPr>
            <a:normAutofit fontScale="90000"/>
          </a:bodyPr>
          <a:lstStyle/>
          <a:p>
            <a:r>
              <a:rPr lang="en-US" dirty="0"/>
              <a:t>Freehold vs. leasehold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2236548"/>
              </p:ext>
            </p:extLst>
          </p:nvPr>
        </p:nvGraphicFramePr>
        <p:xfrm>
          <a:off x="-2" y="310490"/>
          <a:ext cx="12120114" cy="6572899"/>
        </p:xfrm>
        <a:graphic>
          <a:graphicData uri="http://schemas.openxmlformats.org/drawingml/2006/table">
            <a:tbl>
              <a:tblPr firstRow="1" bandRow="1">
                <a:tableStyleId>{5C22544A-7EE6-4342-B048-85BDC9FD1C3A}</a:tableStyleId>
              </a:tblPr>
              <a:tblGrid>
                <a:gridCol w="6060057">
                  <a:extLst>
                    <a:ext uri="{9D8B030D-6E8A-4147-A177-3AD203B41FA5}">
                      <a16:colId xmlns:a16="http://schemas.microsoft.com/office/drawing/2014/main" val="20000"/>
                    </a:ext>
                  </a:extLst>
                </a:gridCol>
                <a:gridCol w="6060057">
                  <a:extLst>
                    <a:ext uri="{9D8B030D-6E8A-4147-A177-3AD203B41FA5}">
                      <a16:colId xmlns:a16="http://schemas.microsoft.com/office/drawing/2014/main" val="20001"/>
                    </a:ext>
                  </a:extLst>
                </a:gridCol>
              </a:tblGrid>
              <a:tr h="358258">
                <a:tc>
                  <a:txBody>
                    <a:bodyPr/>
                    <a:lstStyle/>
                    <a:p>
                      <a:r>
                        <a:rPr lang="en-US" dirty="0"/>
                        <a:t>Freehold</a:t>
                      </a:r>
                    </a:p>
                  </a:txBody>
                  <a:tcPr/>
                </a:tc>
                <a:tc>
                  <a:txBody>
                    <a:bodyPr/>
                    <a:lstStyle/>
                    <a:p>
                      <a:r>
                        <a:rPr lang="en-US" dirty="0"/>
                        <a:t>Leasehold</a:t>
                      </a:r>
                    </a:p>
                  </a:txBody>
                  <a:tcPr/>
                </a:tc>
                <a:extLst>
                  <a:ext uri="{0D108BD9-81ED-4DB2-BD59-A6C34878D82A}">
                    <a16:rowId xmlns:a16="http://schemas.microsoft.com/office/drawing/2014/main" val="10000"/>
                  </a:ext>
                </a:extLst>
              </a:tr>
              <a:tr h="895645">
                <a:tc>
                  <a:txBody>
                    <a:bodyPr/>
                    <a:lstStyle/>
                    <a:p>
                      <a:r>
                        <a:rPr lang="en-US" sz="1800" b="0" i="0" u="none" strike="noStrike" kern="1200" baseline="0" dirty="0">
                          <a:solidFill>
                            <a:schemeClr val="dk1"/>
                          </a:solidFill>
                          <a:latin typeface="+mn-lt"/>
                          <a:ea typeface="+mn-ea"/>
                          <a:cs typeface="+mn-cs"/>
                        </a:rPr>
                        <a:t>A free tenure, distinct from leasehold, in</a:t>
                      </a:r>
                    </a:p>
                    <a:p>
                      <a:r>
                        <a:rPr lang="en-US" sz="1800" b="0" i="0" u="none" strike="noStrike" kern="1200" baseline="0" dirty="0">
                          <a:solidFill>
                            <a:schemeClr val="dk1"/>
                          </a:solidFill>
                          <a:latin typeface="+mn-lt"/>
                          <a:ea typeface="+mn-ea"/>
                          <a:cs typeface="+mn-cs"/>
                        </a:rPr>
                        <a:t>which the owner has the maximum rights permissible</a:t>
                      </a:r>
                    </a:p>
                    <a:p>
                      <a:r>
                        <a:rPr lang="en-US" sz="1800" b="0" i="0" u="none" strike="noStrike" kern="1200" baseline="0" dirty="0">
                          <a:solidFill>
                            <a:schemeClr val="dk1"/>
                          </a:solidFill>
                          <a:latin typeface="+mn-lt"/>
                          <a:ea typeface="+mn-ea"/>
                          <a:cs typeface="+mn-cs"/>
                        </a:rPr>
                        <a:t>within the tenure system for indefinite duration</a:t>
                      </a:r>
                      <a:endParaRPr lang="en-US" dirty="0"/>
                    </a:p>
                  </a:txBody>
                  <a:tcPr/>
                </a:tc>
                <a:tc>
                  <a:txBody>
                    <a:bodyPr/>
                    <a:lstStyle/>
                    <a:p>
                      <a:r>
                        <a:rPr lang="en-US" dirty="0"/>
                        <a:t>In</a:t>
                      </a:r>
                      <a:r>
                        <a:rPr lang="en-US" baseline="0" dirty="0"/>
                        <a:t> leasehold, the owner has less right permissible in comparison to freehold </a:t>
                      </a:r>
                    </a:p>
                    <a:p>
                      <a:r>
                        <a:rPr lang="en-US" baseline="0" dirty="0"/>
                        <a:t>Right is exercised for definite duration  </a:t>
                      </a:r>
                      <a:endParaRPr lang="en-US" dirty="0"/>
                    </a:p>
                  </a:txBody>
                  <a:tcPr/>
                </a:tc>
                <a:extLst>
                  <a:ext uri="{0D108BD9-81ED-4DB2-BD59-A6C34878D82A}">
                    <a16:rowId xmlns:a16="http://schemas.microsoft.com/office/drawing/2014/main" val="10001"/>
                  </a:ext>
                </a:extLst>
              </a:tr>
              <a:tr h="1970419">
                <a:tc rowSpan="2">
                  <a:txBody>
                    <a:bodyPr/>
                    <a:lstStyle/>
                    <a:p>
                      <a:r>
                        <a:rPr lang="en-US" sz="1800" b="0" i="0" kern="1200" dirty="0">
                          <a:solidFill>
                            <a:schemeClr val="dk1"/>
                          </a:solidFill>
                          <a:effectLst/>
                          <a:latin typeface="+mn-lt"/>
                          <a:ea typeface="+mn-ea"/>
                          <a:cs typeface="+mn-cs"/>
                        </a:rPr>
                        <a:t>When you</a:t>
                      </a:r>
                      <a:r>
                        <a:rPr lang="en-US" sz="1800" b="0" i="0" kern="1200" baseline="0" dirty="0">
                          <a:solidFill>
                            <a:schemeClr val="dk1"/>
                          </a:solidFill>
                          <a:effectLst/>
                          <a:latin typeface="+mn-lt"/>
                          <a:ea typeface="+mn-ea"/>
                          <a:cs typeface="+mn-cs"/>
                        </a:rPr>
                        <a:t> have a</a:t>
                      </a:r>
                      <a:r>
                        <a:rPr lang="en-US" sz="1800" b="0" i="0" kern="1200" dirty="0">
                          <a:solidFill>
                            <a:schemeClr val="dk1"/>
                          </a:solidFill>
                          <a:effectLst/>
                          <a:latin typeface="+mn-lt"/>
                          <a:ea typeface="+mn-ea"/>
                          <a:cs typeface="+mn-cs"/>
                        </a:rPr>
                        <a:t> freehold property, you will have full ownership of the building and the land it stands on.</a:t>
                      </a:r>
                      <a:endParaRPr lang="en-US" dirty="0"/>
                    </a:p>
                  </a:txBody>
                  <a:tcPr/>
                </a:tc>
                <a:tc>
                  <a:txBody>
                    <a:bodyPr/>
                    <a:lstStyle/>
                    <a:p>
                      <a:r>
                        <a:rPr lang="en-US" sz="1800" b="0" i="0" kern="1200" dirty="0">
                          <a:solidFill>
                            <a:schemeClr val="dk1"/>
                          </a:solidFill>
                          <a:effectLst/>
                          <a:latin typeface="+mn-lt"/>
                          <a:ea typeface="+mn-ea"/>
                          <a:cs typeface="+mn-cs"/>
                        </a:rPr>
                        <a:t>A leasehold property is different</a:t>
                      </a:r>
                      <a:r>
                        <a:rPr lang="en-US" sz="1800" b="0" i="0" kern="1200" baseline="0" dirty="0">
                          <a:solidFill>
                            <a:schemeClr val="dk1"/>
                          </a:solidFill>
                          <a:effectLst/>
                          <a:latin typeface="+mn-lt"/>
                          <a:ea typeface="+mn-ea"/>
                          <a:cs typeface="+mn-cs"/>
                        </a:rPr>
                        <a:t>, when</a:t>
                      </a:r>
                      <a:r>
                        <a:rPr lang="en-US" sz="1800" b="0" i="0" kern="1200" dirty="0">
                          <a:solidFill>
                            <a:schemeClr val="dk1"/>
                          </a:solidFill>
                          <a:effectLst/>
                          <a:latin typeface="+mn-lt"/>
                          <a:ea typeface="+mn-ea"/>
                          <a:cs typeface="+mn-cs"/>
                        </a:rPr>
                        <a:t> you purchase the lease, which gives you exclusive right to occupy the property for the duration of the lease period ( A lease is usually 99 years long but can be anything up to 999 years or even longer.)</a:t>
                      </a:r>
                    </a:p>
                    <a:p>
                      <a:r>
                        <a:rPr lang="en-US" sz="1800" b="0" i="0" kern="1200" dirty="0" err="1">
                          <a:solidFill>
                            <a:schemeClr val="dk1"/>
                          </a:solidFill>
                          <a:effectLst/>
                          <a:latin typeface="+mn-lt"/>
                          <a:ea typeface="+mn-ea"/>
                          <a:cs typeface="+mn-cs"/>
                        </a:rPr>
                        <a:t>i.e</a:t>
                      </a:r>
                      <a:r>
                        <a:rPr lang="en-US" sz="1800" b="0" i="0" kern="1200" baseline="0" dirty="0">
                          <a:solidFill>
                            <a:schemeClr val="dk1"/>
                          </a:solidFill>
                          <a:effectLst/>
                          <a:latin typeface="+mn-lt"/>
                          <a:ea typeface="+mn-ea"/>
                          <a:cs typeface="+mn-cs"/>
                        </a:rPr>
                        <a:t> </a:t>
                      </a:r>
                      <a:r>
                        <a:rPr lang="en-US" sz="1800" b="0" i="0" u="none" strike="noStrike" kern="1200" baseline="0" dirty="0">
                          <a:solidFill>
                            <a:schemeClr val="dk1"/>
                          </a:solidFill>
                          <a:latin typeface="+mn-lt"/>
                          <a:ea typeface="+mn-ea"/>
                          <a:cs typeface="+mn-cs"/>
                        </a:rPr>
                        <a:t>Leasehold estates are for specific periods or periods that can be made specific (year to year).</a:t>
                      </a:r>
                      <a:endParaRPr lang="en-US" dirty="0"/>
                    </a:p>
                  </a:txBody>
                  <a:tcPr/>
                </a:tc>
                <a:extLst>
                  <a:ext uri="{0D108BD9-81ED-4DB2-BD59-A6C34878D82A}">
                    <a16:rowId xmlns:a16="http://schemas.microsoft.com/office/drawing/2014/main" val="10002"/>
                  </a:ext>
                </a:extLst>
              </a:tr>
              <a:tr h="1164339">
                <a:tc vMerge="1">
                  <a:txBody>
                    <a:bodyPr/>
                    <a:lstStyle/>
                    <a:p>
                      <a:endParaRPr lang="en-US" dirty="0"/>
                    </a:p>
                  </a:txBody>
                  <a:tcPr/>
                </a:tc>
                <a:tc>
                  <a:txBody>
                    <a:bodyPr/>
                    <a:lstStyle/>
                    <a:p>
                      <a:r>
                        <a:rPr lang="en-US" sz="1800" b="0" i="0" u="none" strike="noStrike" kern="1200" baseline="0" dirty="0">
                          <a:solidFill>
                            <a:schemeClr val="dk1"/>
                          </a:solidFill>
                          <a:latin typeface="+mn-lt"/>
                          <a:ea typeface="+mn-ea"/>
                          <a:cs typeface="+mn-cs"/>
                        </a:rPr>
                        <a:t>The property right created by a lease, which is a contract by a landlord (the lessor) giving exclusive possession to a tenant (the lessee) for an agreed amount of money for an agreed period of time.</a:t>
                      </a:r>
                      <a:endParaRPr lang="en-US" dirty="0"/>
                    </a:p>
                  </a:txBody>
                  <a:tcPr/>
                </a:tc>
                <a:extLst>
                  <a:ext uri="{0D108BD9-81ED-4DB2-BD59-A6C34878D82A}">
                    <a16:rowId xmlns:a16="http://schemas.microsoft.com/office/drawing/2014/main" val="10003"/>
                  </a:ext>
                </a:extLst>
              </a:tr>
              <a:tr h="1194193">
                <a:tc>
                  <a:txBody>
                    <a:bodyPr/>
                    <a:lstStyle/>
                    <a:p>
                      <a:pPr algn="l" fontAlgn="base"/>
                      <a:br>
                        <a:rPr lang="en-US" dirty="0">
                          <a:effectLst/>
                        </a:rPr>
                      </a:br>
                      <a:r>
                        <a:rPr lang="en-US" sz="1800" b="0" i="0" kern="1200" dirty="0">
                          <a:solidFill>
                            <a:schemeClr val="dk1"/>
                          </a:solidFill>
                          <a:effectLst/>
                          <a:latin typeface="+mn-lt"/>
                          <a:ea typeface="+mn-ea"/>
                          <a:cs typeface="+mn-cs"/>
                        </a:rPr>
                        <a:t>The payment would be in bulk if the property is bought and after the transfer of ownership, there is no extra payment needed.</a:t>
                      </a:r>
                      <a:endParaRPr lang="en-US" dirty="0">
                        <a:effectLst/>
                      </a:endParaRPr>
                    </a:p>
                  </a:txBody>
                  <a:tcPr marL="60960" marR="60960" marT="60960" marB="609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effectLst/>
                        </a:rPr>
                      </a:br>
                      <a:r>
                        <a:rPr lang="en-US" dirty="0">
                          <a:effectLst/>
                        </a:rPr>
                        <a:t>The payment at the time a property is leased would be extra if the lease period increases.</a:t>
                      </a:r>
                    </a:p>
                    <a:p>
                      <a:endParaRPr lang="en-US" dirty="0"/>
                    </a:p>
                  </a:txBody>
                  <a:tcPr/>
                </a:tc>
                <a:extLst>
                  <a:ext uri="{0D108BD9-81ED-4DB2-BD59-A6C34878D82A}">
                    <a16:rowId xmlns:a16="http://schemas.microsoft.com/office/drawing/2014/main" val="10004"/>
                  </a:ext>
                </a:extLst>
              </a:tr>
              <a:tr h="895645">
                <a:tc>
                  <a:txBody>
                    <a:bodyPr/>
                    <a:lstStyle/>
                    <a:p>
                      <a:r>
                        <a:rPr lang="en-US" sz="1800" b="0" i="0" kern="1200" dirty="0">
                          <a:solidFill>
                            <a:schemeClr val="dk1"/>
                          </a:solidFill>
                          <a:effectLst/>
                          <a:latin typeface="+mn-lt"/>
                          <a:ea typeface="+mn-ea"/>
                          <a:cs typeface="+mn-cs"/>
                        </a:rPr>
                        <a:t>If a person has ownership over a property, he/she does not have to pay rents to anyone other than the tax-related to it.</a:t>
                      </a:r>
                      <a:endParaRPr lang="en-US" dirty="0"/>
                    </a:p>
                  </a:txBody>
                  <a:tcPr/>
                </a:tc>
                <a:tc>
                  <a:txBody>
                    <a:bodyPr/>
                    <a:lstStyle/>
                    <a:p>
                      <a:r>
                        <a:rPr lang="en-US" sz="1800" b="0" i="0" kern="1200" dirty="0">
                          <a:solidFill>
                            <a:schemeClr val="dk1"/>
                          </a:solidFill>
                          <a:effectLst/>
                          <a:latin typeface="+mn-lt"/>
                          <a:ea typeface="+mn-ea"/>
                          <a:cs typeface="+mn-cs"/>
                        </a:rPr>
                        <a:t>For a leased property, there are different sorts of rents that are unavoidable such as ground rent, maintenance fees, and much more.</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2333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71800" y="2177256"/>
            <a:ext cx="6248400" cy="3648075"/>
          </a:xfrm>
          <a:prstGeom prst="rect">
            <a:avLst/>
          </a:prstGeom>
        </p:spPr>
      </p:pic>
    </p:spTree>
    <p:extLst>
      <p:ext uri="{BB962C8B-B14F-4D97-AF65-F5344CB8AC3E}">
        <p14:creationId xmlns:p14="http://schemas.microsoft.com/office/powerpoint/2010/main" val="2241821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dirty="0"/>
              <a:t>  Leasehold (including rental arrangements)</a:t>
            </a:r>
          </a:p>
          <a:p>
            <a:r>
              <a:rPr lang="en-US" dirty="0"/>
              <a:t>An owner (including the state) can allow a person or entity to have possession of land, an apartment, or even a room, for a specific time (fixed term) or a time that can be fixed (for life). </a:t>
            </a:r>
          </a:p>
          <a:p>
            <a:r>
              <a:rPr lang="en-US" dirty="0"/>
              <a:t>The periods are variable, depending on the needs of the parties. The owner retains a reversion that entitles him or her to possession at the end of the term and, meanwhile, to rents or other services from the lessee.</a:t>
            </a:r>
          </a:p>
        </p:txBody>
      </p:sp>
    </p:spTree>
    <p:extLst>
      <p:ext uri="{BB962C8B-B14F-4D97-AF65-F5344CB8AC3E}">
        <p14:creationId xmlns:p14="http://schemas.microsoft.com/office/powerpoint/2010/main" val="193676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idx="1"/>
          </p:nvPr>
        </p:nvSpPr>
        <p:spPr>
          <a:xfrm>
            <a:off x="838200" y="1825625"/>
            <a:ext cx="11353800" cy="4428526"/>
          </a:xfrm>
        </p:spPr>
        <p:txBody>
          <a:bodyPr/>
          <a:lstStyle/>
          <a:p>
            <a:pPr>
              <a:buFont typeface="Wingdings" panose="05000000000000000000" pitchFamily="2" charset="2"/>
              <a:buChar char="q"/>
            </a:pPr>
            <a:r>
              <a:rPr lang="en-US" dirty="0"/>
              <a:t>  </a:t>
            </a:r>
            <a:r>
              <a:rPr lang="en-US" u="sng" dirty="0"/>
              <a:t>Rent</a:t>
            </a:r>
          </a:p>
          <a:p>
            <a:pPr>
              <a:buFont typeface="Wingdings" panose="05000000000000000000" pitchFamily="2" charset="2"/>
              <a:buChar char="Ø"/>
            </a:pPr>
            <a:r>
              <a:rPr lang="en-US" dirty="0"/>
              <a:t>  Rent refers to the mode of payment that is either done under Lease or under a small rental agreement between two parties </a:t>
            </a:r>
          </a:p>
          <a:p>
            <a:pPr marL="0" indent="0">
              <a:buNone/>
            </a:pPr>
            <a:r>
              <a:rPr lang="en-US" dirty="0"/>
              <a:t>          i.e. Landlord and Tenant for using a property for a small period.</a:t>
            </a:r>
          </a:p>
          <a:p>
            <a:pPr>
              <a:buFont typeface="Wingdings" panose="05000000000000000000" pitchFamily="2" charset="2"/>
              <a:buChar char="Ø"/>
            </a:pPr>
            <a:r>
              <a:rPr lang="en-US" dirty="0"/>
              <a:t>   for short period of time</a:t>
            </a:r>
          </a:p>
          <a:p>
            <a:pPr>
              <a:buFont typeface="Wingdings" panose="05000000000000000000" pitchFamily="2" charset="2"/>
              <a:buChar char="Ø"/>
            </a:pPr>
            <a:r>
              <a:rPr lang="en-US" dirty="0"/>
              <a:t>   involve regular payment for using the </a:t>
            </a:r>
            <a:r>
              <a:rPr lang="en-US" dirty="0" err="1"/>
              <a:t>assests</a:t>
            </a:r>
            <a:endParaRPr lang="en-US" dirty="0"/>
          </a:p>
          <a:p>
            <a:pPr>
              <a:buFont typeface="Wingdings" panose="05000000000000000000" pitchFamily="2" charset="2"/>
              <a:buChar char="Ø"/>
            </a:pPr>
            <a:r>
              <a:rPr lang="en-US" dirty="0"/>
              <a:t>   Flexible can be changed before the expiration of the agreement.</a:t>
            </a:r>
          </a:p>
          <a:p>
            <a:pPr>
              <a:buFont typeface="Wingdings" panose="05000000000000000000" pitchFamily="2" charset="2"/>
              <a:buChar char="Ø"/>
            </a:pPr>
            <a:r>
              <a:rPr lang="en-US" dirty="0"/>
              <a:t>   extension depends on owners decision</a:t>
            </a:r>
            <a:endParaRPr lang="en-US" u="sng" dirty="0"/>
          </a:p>
          <a:p>
            <a:endParaRPr lang="en-US" u="sng" dirty="0"/>
          </a:p>
        </p:txBody>
      </p:sp>
    </p:spTree>
    <p:extLst>
      <p:ext uri="{BB962C8B-B14F-4D97-AF65-F5344CB8AC3E}">
        <p14:creationId xmlns:p14="http://schemas.microsoft.com/office/powerpoint/2010/main" val="3372253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36" y="175345"/>
            <a:ext cx="10515600" cy="454384"/>
          </a:xfrm>
        </p:spPr>
        <p:txBody>
          <a:bodyPr>
            <a:normAutofit fontScale="90000"/>
          </a:bodyPr>
          <a:lstStyle/>
          <a:p>
            <a:r>
              <a:rPr lang="en-US" dirty="0" err="1"/>
              <a:t>Contd</a:t>
            </a:r>
            <a:r>
              <a:rPr lang="en-US" dirty="0"/>
              <a:t>…</a:t>
            </a:r>
          </a:p>
        </p:txBody>
      </p:sp>
      <p:pic>
        <p:nvPicPr>
          <p:cNvPr id="4" name="Content Placeholder 3"/>
          <p:cNvPicPr>
            <a:picLocks noGrp="1" noChangeAspect="1"/>
          </p:cNvPicPr>
          <p:nvPr>
            <p:ph idx="1"/>
          </p:nvPr>
        </p:nvPicPr>
        <p:blipFill>
          <a:blip r:embed="rId2"/>
          <a:stretch>
            <a:fillRect/>
          </a:stretch>
        </p:blipFill>
        <p:spPr>
          <a:xfrm>
            <a:off x="6807679" y="2788056"/>
            <a:ext cx="5044896" cy="2948512"/>
          </a:xfrm>
          <a:prstGeom prst="rect">
            <a:avLst/>
          </a:prstGeom>
        </p:spPr>
      </p:pic>
      <p:pic>
        <p:nvPicPr>
          <p:cNvPr id="5" name="Picture 4"/>
          <p:cNvPicPr>
            <a:picLocks noChangeAspect="1"/>
          </p:cNvPicPr>
          <p:nvPr/>
        </p:nvPicPr>
        <p:blipFill>
          <a:blip r:embed="rId3"/>
          <a:stretch>
            <a:fillRect/>
          </a:stretch>
        </p:blipFill>
        <p:spPr>
          <a:xfrm>
            <a:off x="199396" y="853004"/>
            <a:ext cx="6520582" cy="4336773"/>
          </a:xfrm>
          <a:prstGeom prst="rect">
            <a:avLst/>
          </a:prstGeom>
        </p:spPr>
      </p:pic>
      <p:sp>
        <p:nvSpPr>
          <p:cNvPr id="8" name="TextBox 7"/>
          <p:cNvSpPr txBox="1"/>
          <p:nvPr/>
        </p:nvSpPr>
        <p:spPr>
          <a:xfrm>
            <a:off x="1526876" y="5382883"/>
            <a:ext cx="1949570" cy="369332"/>
          </a:xfrm>
          <a:prstGeom prst="rect">
            <a:avLst/>
          </a:prstGeom>
          <a:noFill/>
        </p:spPr>
        <p:txBody>
          <a:bodyPr wrap="square" rtlCol="0">
            <a:spAutoFit/>
          </a:bodyPr>
          <a:lstStyle/>
          <a:p>
            <a:r>
              <a:rPr lang="en-US" dirty="0"/>
              <a:t>Fig : Sale by owner</a:t>
            </a:r>
          </a:p>
        </p:txBody>
      </p:sp>
      <p:sp>
        <p:nvSpPr>
          <p:cNvPr id="9" name="TextBox 8"/>
          <p:cNvSpPr txBox="1"/>
          <p:nvPr/>
        </p:nvSpPr>
        <p:spPr>
          <a:xfrm>
            <a:off x="8632166" y="5863086"/>
            <a:ext cx="1046672" cy="369332"/>
          </a:xfrm>
          <a:prstGeom prst="rect">
            <a:avLst/>
          </a:prstGeom>
          <a:noFill/>
        </p:spPr>
        <p:txBody>
          <a:bodyPr wrap="square" rtlCol="0">
            <a:spAutoFit/>
          </a:bodyPr>
          <a:lstStyle/>
          <a:p>
            <a:r>
              <a:rPr lang="en-US" dirty="0"/>
              <a:t>Fig : Rent</a:t>
            </a:r>
          </a:p>
        </p:txBody>
      </p:sp>
    </p:spTree>
    <p:extLst>
      <p:ext uri="{BB962C8B-B14F-4D97-AF65-F5344CB8AC3E}">
        <p14:creationId xmlns:p14="http://schemas.microsoft.com/office/powerpoint/2010/main" val="179839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Land Policy???</a:t>
            </a:r>
          </a:p>
        </p:txBody>
      </p:sp>
      <p:sp>
        <p:nvSpPr>
          <p:cNvPr id="3" name="Content Placeholder 2"/>
          <p:cNvSpPr>
            <a:spLocks noGrp="1"/>
          </p:cNvSpPr>
          <p:nvPr>
            <p:ph idx="1"/>
          </p:nvPr>
        </p:nvSpPr>
        <p:spPr/>
        <p:txBody>
          <a:bodyPr>
            <a:normAutofit/>
          </a:bodyPr>
          <a:lstStyle/>
          <a:p>
            <a:r>
              <a:rPr lang="en-US" dirty="0"/>
              <a:t>Land management involves the implementation of fundamental </a:t>
            </a:r>
            <a:r>
              <a:rPr lang="en-US" dirty="0">
                <a:solidFill>
                  <a:srgbClr val="FF0000"/>
                </a:solidFill>
              </a:rPr>
              <a:t>policy decisions </a:t>
            </a:r>
            <a:r>
              <a:rPr lang="en-US" dirty="0"/>
              <a:t>about the nature and extent of investments in the land</a:t>
            </a:r>
          </a:p>
          <a:p>
            <a:r>
              <a:rPr lang="en-US" dirty="0"/>
              <a:t>It thus involves routine </a:t>
            </a:r>
            <a:r>
              <a:rPr lang="en-US" dirty="0">
                <a:solidFill>
                  <a:srgbClr val="FF0000"/>
                </a:solidFill>
              </a:rPr>
              <a:t>operational decisions </a:t>
            </a:r>
            <a:r>
              <a:rPr lang="en-US" dirty="0"/>
              <a:t>made each day by land administrators such as </a:t>
            </a:r>
            <a:r>
              <a:rPr lang="en-US" dirty="0">
                <a:solidFill>
                  <a:srgbClr val="FF0000"/>
                </a:solidFill>
              </a:rPr>
              <a:t>surveyors, </a:t>
            </a:r>
            <a:r>
              <a:rPr lang="en-US" dirty="0" err="1">
                <a:solidFill>
                  <a:srgbClr val="FF0000"/>
                </a:solidFill>
              </a:rPr>
              <a:t>valuers</a:t>
            </a:r>
            <a:r>
              <a:rPr lang="en-US" dirty="0"/>
              <a:t>, and </a:t>
            </a:r>
            <a:r>
              <a:rPr lang="en-US" dirty="0">
                <a:solidFill>
                  <a:srgbClr val="FF0000"/>
                </a:solidFill>
              </a:rPr>
              <a:t>land registrars</a:t>
            </a:r>
            <a:r>
              <a:rPr lang="en-US" dirty="0"/>
              <a:t>.</a:t>
            </a:r>
          </a:p>
          <a:p>
            <a:r>
              <a:rPr lang="en-US" dirty="0"/>
              <a:t>From an institutional perspective, land management includes the </a:t>
            </a:r>
            <a:r>
              <a:rPr lang="en-US" dirty="0">
                <a:solidFill>
                  <a:srgbClr val="FF0000"/>
                </a:solidFill>
              </a:rPr>
              <a:t>formulation of land policy</a:t>
            </a:r>
            <a:r>
              <a:rPr lang="en-US" dirty="0"/>
              <a:t>, the legal framework, resource management, land administration arrangements, and land information management.</a:t>
            </a:r>
            <a:endParaRPr lang="en-US" b="1" dirty="0"/>
          </a:p>
        </p:txBody>
      </p:sp>
    </p:spTree>
    <p:extLst>
      <p:ext uri="{BB962C8B-B14F-4D97-AF65-F5344CB8AC3E}">
        <p14:creationId xmlns:p14="http://schemas.microsoft.com/office/powerpoint/2010/main" val="202316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0615" y="287487"/>
            <a:ext cx="10515600" cy="1325563"/>
          </a:xfrm>
        </p:spPr>
        <p:txBody>
          <a:bodyPr/>
          <a:lstStyle/>
          <a:p>
            <a:r>
              <a:rPr lang="en-US" dirty="0"/>
              <a:t>Defining Land Administration </a:t>
            </a:r>
          </a:p>
        </p:txBody>
      </p:sp>
      <p:sp>
        <p:nvSpPr>
          <p:cNvPr id="2" name="Content Placeholder 1"/>
          <p:cNvSpPr>
            <a:spLocks noGrp="1"/>
          </p:cNvSpPr>
          <p:nvPr>
            <p:ph sz="quarter" idx="1"/>
          </p:nvPr>
        </p:nvSpPr>
        <p:spPr>
          <a:xfrm>
            <a:off x="470085" y="1437237"/>
            <a:ext cx="10366130" cy="4964723"/>
          </a:xfrm>
        </p:spPr>
        <p:txBody>
          <a:bodyPr>
            <a:normAutofit lnSpcReduction="10000"/>
          </a:bodyPr>
          <a:lstStyle/>
          <a:p>
            <a:pPr>
              <a:spcBef>
                <a:spcPts val="1800"/>
              </a:spcBef>
            </a:pPr>
            <a:r>
              <a:rPr lang="en-US" sz="2400" dirty="0"/>
              <a:t>Land administration is the </a:t>
            </a:r>
            <a:r>
              <a:rPr lang="en-US" sz="2400" dirty="0">
                <a:solidFill>
                  <a:srgbClr val="0000CC"/>
                </a:solidFill>
              </a:rPr>
              <a:t>process</a:t>
            </a:r>
            <a:r>
              <a:rPr lang="en-US" sz="2400" dirty="0"/>
              <a:t> of </a:t>
            </a:r>
            <a:r>
              <a:rPr lang="en-US" sz="2400" u="sng" dirty="0">
                <a:solidFill>
                  <a:srgbClr val="FF0000"/>
                </a:solidFill>
              </a:rPr>
              <a:t>determining, recording</a:t>
            </a:r>
            <a:r>
              <a:rPr lang="en-US" sz="2400" dirty="0">
                <a:solidFill>
                  <a:srgbClr val="FF0000"/>
                </a:solidFill>
              </a:rPr>
              <a:t> &amp; </a:t>
            </a:r>
            <a:r>
              <a:rPr lang="en-US" sz="2400" u="sng" dirty="0">
                <a:solidFill>
                  <a:srgbClr val="FF0000"/>
                </a:solidFill>
              </a:rPr>
              <a:t>disseminating </a:t>
            </a:r>
            <a:r>
              <a:rPr lang="en-US" sz="2400" dirty="0"/>
              <a:t>information about the </a:t>
            </a:r>
            <a:r>
              <a:rPr lang="en-US" sz="2400" u="sng" dirty="0"/>
              <a:t>ownership, value </a:t>
            </a:r>
            <a:r>
              <a:rPr lang="en-US" sz="2400" dirty="0"/>
              <a:t>&amp; </a:t>
            </a:r>
            <a:r>
              <a:rPr lang="en-US" sz="2400" u="sng" dirty="0"/>
              <a:t>use </a:t>
            </a:r>
            <a:r>
              <a:rPr lang="en-US" sz="2400" dirty="0"/>
              <a:t>of land when implementing </a:t>
            </a:r>
            <a:r>
              <a:rPr lang="en-US" sz="2400" u="sng" dirty="0"/>
              <a:t>land management policy.    </a:t>
            </a:r>
            <a:r>
              <a:rPr lang="en-US" sz="2400" dirty="0"/>
              <a:t>(UN/ECE ,1996)</a:t>
            </a:r>
          </a:p>
          <a:p>
            <a:pPr marL="0" indent="0">
              <a:spcBef>
                <a:spcPts val="1800"/>
              </a:spcBef>
              <a:buNone/>
            </a:pPr>
            <a:endParaRPr lang="en-US" sz="2400" dirty="0"/>
          </a:p>
          <a:p>
            <a:pPr>
              <a:spcBef>
                <a:spcPts val="1800"/>
              </a:spcBef>
            </a:pPr>
            <a:r>
              <a:rPr lang="en-GB" sz="2400" dirty="0">
                <a:solidFill>
                  <a:srgbClr val="0000CC"/>
                </a:solidFill>
              </a:rPr>
              <a:t>Process </a:t>
            </a:r>
            <a:r>
              <a:rPr lang="en-GB" sz="2400" dirty="0"/>
              <a:t>of </a:t>
            </a:r>
            <a:r>
              <a:rPr lang="en-GB" sz="2400" dirty="0">
                <a:solidFill>
                  <a:srgbClr val="FF0000"/>
                </a:solidFill>
              </a:rPr>
              <a:t>regulating land and property development </a:t>
            </a:r>
            <a:r>
              <a:rPr lang="en-GB" sz="2400" dirty="0"/>
              <a:t>and the use and conservation of the land, </a:t>
            </a:r>
            <a:r>
              <a:rPr lang="en-GB" sz="2400" dirty="0">
                <a:solidFill>
                  <a:srgbClr val="FF0000"/>
                </a:solidFill>
              </a:rPr>
              <a:t>gathering of revenue </a:t>
            </a:r>
            <a:r>
              <a:rPr lang="en-GB" sz="2400" dirty="0"/>
              <a:t>from the land through </a:t>
            </a:r>
            <a:r>
              <a:rPr lang="en-GB" sz="2400" dirty="0">
                <a:solidFill>
                  <a:srgbClr val="FF0000"/>
                </a:solidFill>
              </a:rPr>
              <a:t>sales, leasing, and taxation</a:t>
            </a:r>
            <a:r>
              <a:rPr lang="en-GB" sz="2400" dirty="0"/>
              <a:t> and the resolving of </a:t>
            </a:r>
            <a:r>
              <a:rPr lang="en-GB" sz="2400" dirty="0">
                <a:solidFill>
                  <a:srgbClr val="FF0000"/>
                </a:solidFill>
              </a:rPr>
              <a:t>conflicts concerning ownership </a:t>
            </a:r>
            <a:r>
              <a:rPr lang="en-GB" sz="2400" dirty="0"/>
              <a:t>and use of the land.</a:t>
            </a:r>
            <a:r>
              <a:rPr lang="rm-CH" sz="2400" dirty="0"/>
              <a:t>     (</a:t>
            </a:r>
            <a:r>
              <a:rPr lang="en-GB" sz="2400" dirty="0"/>
              <a:t>Dale &amp; McLaughlin, 1998)</a:t>
            </a:r>
            <a:r>
              <a:rPr lang="rm-CH" sz="2400" dirty="0"/>
              <a:t> </a:t>
            </a:r>
          </a:p>
          <a:p>
            <a:pPr marL="0" indent="0">
              <a:spcBef>
                <a:spcPts val="1800"/>
              </a:spcBef>
              <a:buNone/>
            </a:pPr>
            <a:endParaRPr lang="rm-CH" sz="2400" dirty="0"/>
          </a:p>
          <a:p>
            <a:pPr algn="just">
              <a:spcBef>
                <a:spcPts val="1800"/>
              </a:spcBef>
            </a:pPr>
            <a:r>
              <a:rPr lang="en-US" sz="2400" dirty="0"/>
              <a:t>Land settlement(process of deciding which land are of state and which are of public and private), land survey, land registration, land valuation &amp; assessment, land use control &amp; management are </a:t>
            </a:r>
            <a:r>
              <a:rPr lang="en-US" sz="2400" dirty="0">
                <a:solidFill>
                  <a:srgbClr val="0000CC"/>
                </a:solidFill>
              </a:rPr>
              <a:t>key activities.    </a:t>
            </a:r>
            <a:r>
              <a:rPr lang="en-US" sz="2400" dirty="0"/>
              <a:t>				                                                                                    (UN/</a:t>
            </a:r>
            <a:r>
              <a:rPr lang="en-US" sz="2400" dirty="0" err="1"/>
              <a:t>ECE</a:t>
            </a:r>
            <a:r>
              <a:rPr lang="en-US" sz="2400" dirty="0"/>
              <a:t> ,1996)</a:t>
            </a:r>
          </a:p>
          <a:p>
            <a:pPr lvl="4" algn="just">
              <a:spcBef>
                <a:spcPts val="1800"/>
              </a:spcBef>
              <a:buNone/>
            </a:pPr>
            <a:endParaRPr lang="en-US" sz="1100" dirty="0"/>
          </a:p>
          <a:p>
            <a:pPr lvl="4" algn="just">
              <a:spcBef>
                <a:spcPts val="1800"/>
              </a:spcBef>
              <a:buNone/>
            </a:pPr>
            <a:endParaRPr lang="en-US" sz="1500" dirty="0"/>
          </a:p>
        </p:txBody>
      </p:sp>
    </p:spTree>
    <p:extLst>
      <p:ext uri="{BB962C8B-B14F-4D97-AF65-F5344CB8AC3E}">
        <p14:creationId xmlns:p14="http://schemas.microsoft.com/office/powerpoint/2010/main" val="393579168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a:xfrm>
            <a:off x="475891" y="80453"/>
            <a:ext cx="10515600" cy="1325563"/>
          </a:xfrm>
        </p:spPr>
        <p:txBody>
          <a:bodyPr/>
          <a:lstStyle/>
          <a:p>
            <a:r>
              <a:rPr lang="en-US" dirty="0" err="1"/>
              <a:t>Contd</a:t>
            </a:r>
            <a:r>
              <a:rPr lang="en-US" dirty="0"/>
              <a:t>…..</a:t>
            </a:r>
          </a:p>
        </p:txBody>
      </p:sp>
      <p:sp>
        <p:nvSpPr>
          <p:cNvPr id="4" name="Slide Number Placeholder 4"/>
          <p:cNvSpPr>
            <a:spLocks noGrp="1"/>
          </p:cNvSpPr>
          <p:nvPr>
            <p:ph type="sldNum" sz="quarter" idx="12"/>
          </p:nvPr>
        </p:nvSpPr>
        <p:spPr>
          <a:xfrm>
            <a:off x="10137648" y="6305550"/>
            <a:ext cx="457200" cy="476250"/>
          </a:xfrm>
          <a:prstGeom prst="rect">
            <a:avLst/>
          </a:prstGeom>
        </p:spPr>
        <p:txBody>
          <a:bodyPr/>
          <a:lstStyle/>
          <a:p>
            <a:fld id="{7182C2F1-C303-4FE6-88CE-5928A90B765B}" type="slidenum">
              <a:rPr lang="en-US"/>
              <a:pPr/>
              <a:t>20</a:t>
            </a:fld>
            <a:endParaRPr lang="en-US"/>
          </a:p>
        </p:txBody>
      </p:sp>
      <p:sp>
        <p:nvSpPr>
          <p:cNvPr id="455683" name="Rectangle 3"/>
          <p:cNvSpPr>
            <a:spLocks noGrp="1" noChangeArrowheads="1"/>
          </p:cNvSpPr>
          <p:nvPr>
            <p:ph sz="quarter" idx="1"/>
          </p:nvPr>
        </p:nvSpPr>
        <p:spPr>
          <a:xfrm>
            <a:off x="664235" y="1147313"/>
            <a:ext cx="10165130" cy="5235558"/>
          </a:xfrm>
        </p:spPr>
        <p:txBody>
          <a:bodyPr>
            <a:normAutofit/>
          </a:bodyPr>
          <a:lstStyle/>
          <a:p>
            <a:pPr algn="just">
              <a:buFont typeface="Wingdings" pitchFamily="2" charset="2"/>
              <a:buNone/>
            </a:pPr>
            <a:r>
              <a:rPr lang="en-US" dirty="0"/>
              <a:t>‘</a:t>
            </a:r>
            <a:r>
              <a:rPr lang="en-US" sz="2400" dirty="0"/>
              <a:t>’Land Policy consists of the complex </a:t>
            </a:r>
            <a:r>
              <a:rPr lang="en-US" sz="2400" dirty="0">
                <a:solidFill>
                  <a:srgbClr val="FF0000"/>
                </a:solidFill>
              </a:rPr>
              <a:t>legal</a:t>
            </a:r>
            <a:r>
              <a:rPr lang="en-US" sz="2400" dirty="0"/>
              <a:t> and </a:t>
            </a:r>
            <a:r>
              <a:rPr lang="en-US" sz="2400" dirty="0">
                <a:solidFill>
                  <a:srgbClr val="FF0000"/>
                </a:solidFill>
              </a:rPr>
              <a:t>socio economic prescriptions</a:t>
            </a:r>
            <a:r>
              <a:rPr lang="en-US" sz="2400" dirty="0"/>
              <a:t> that dictate how the </a:t>
            </a:r>
            <a:r>
              <a:rPr lang="en-US" sz="2400" dirty="0">
                <a:solidFill>
                  <a:srgbClr val="FF0000"/>
                </a:solidFill>
              </a:rPr>
              <a:t>land</a:t>
            </a:r>
            <a:r>
              <a:rPr lang="en-US" sz="2400" dirty="0"/>
              <a:t> and the </a:t>
            </a:r>
            <a:r>
              <a:rPr lang="en-US" sz="2400" dirty="0">
                <a:solidFill>
                  <a:srgbClr val="FF0000"/>
                </a:solidFill>
              </a:rPr>
              <a:t>benefits from the land </a:t>
            </a:r>
            <a:r>
              <a:rPr lang="en-US" sz="2400" dirty="0"/>
              <a:t>are to be allocated’’</a:t>
            </a:r>
          </a:p>
          <a:p>
            <a:pPr algn="just">
              <a:buFont typeface="Wingdings" pitchFamily="2" charset="2"/>
              <a:buNone/>
            </a:pPr>
            <a:r>
              <a:rPr lang="en-US" sz="2000" dirty="0"/>
              <a:t>                            </a:t>
            </a:r>
            <a:r>
              <a:rPr lang="en-US" sz="2400" dirty="0"/>
              <a:t>(page 47 Land Administration Guidelines, 1996)</a:t>
            </a:r>
          </a:p>
          <a:p>
            <a:pPr algn="just">
              <a:buFont typeface="Wingdings" pitchFamily="2" charset="2"/>
              <a:buNone/>
            </a:pPr>
            <a:endParaRPr lang="en-US" sz="2000" dirty="0"/>
          </a:p>
          <a:p>
            <a:pPr algn="just">
              <a:buFont typeface="Wingdings" pitchFamily="2" charset="2"/>
              <a:buNone/>
            </a:pPr>
            <a:r>
              <a:rPr lang="en-US" sz="2400" dirty="0"/>
              <a:t>‘’The </a:t>
            </a:r>
            <a:r>
              <a:rPr lang="en-US" sz="2400" dirty="0">
                <a:solidFill>
                  <a:srgbClr val="FF0000"/>
                </a:solidFill>
              </a:rPr>
              <a:t>rules</a:t>
            </a:r>
            <a:r>
              <a:rPr lang="en-US" sz="2400" dirty="0"/>
              <a:t> governing access to and the distribution of the benefits from one of the economy’s main assets’’</a:t>
            </a:r>
          </a:p>
          <a:p>
            <a:pPr algn="just">
              <a:buFont typeface="Wingdings" pitchFamily="2" charset="2"/>
              <a:buNone/>
            </a:pPr>
            <a:r>
              <a:rPr lang="en-US" sz="2400" dirty="0"/>
              <a:t>	                     (Page 178 Deininger 2003)</a:t>
            </a:r>
          </a:p>
          <a:p>
            <a:pPr algn="just">
              <a:buFont typeface="Wingdings" pitchFamily="2" charset="2"/>
              <a:buNone/>
            </a:pPr>
            <a:endParaRPr lang="en-US" sz="2400" dirty="0"/>
          </a:p>
          <a:p>
            <a:pPr algn="just">
              <a:buFont typeface="Wingdings" pitchFamily="2" charset="2"/>
              <a:buNone/>
            </a:pPr>
            <a:r>
              <a:rPr lang="en-US" sz="2400" dirty="0"/>
              <a:t>A balance must be struck between the </a:t>
            </a:r>
            <a:r>
              <a:rPr lang="en-US" sz="2400" dirty="0">
                <a:solidFill>
                  <a:srgbClr val="FF0000"/>
                </a:solidFill>
              </a:rPr>
              <a:t>utilization</a:t>
            </a:r>
            <a:r>
              <a:rPr lang="en-US" sz="2400" dirty="0"/>
              <a:t> and </a:t>
            </a:r>
            <a:r>
              <a:rPr lang="en-US" sz="2400" dirty="0">
                <a:solidFill>
                  <a:srgbClr val="FF0000"/>
                </a:solidFill>
              </a:rPr>
              <a:t>conservation</a:t>
            </a:r>
            <a:r>
              <a:rPr lang="en-US" sz="2400" dirty="0"/>
              <a:t> of the land as a resource in order to obtain the necessary level of sustainable development for the survival of humankind</a:t>
            </a:r>
          </a:p>
        </p:txBody>
      </p:sp>
    </p:spTree>
    <p:extLst>
      <p:ext uri="{BB962C8B-B14F-4D97-AF65-F5344CB8AC3E}">
        <p14:creationId xmlns:p14="http://schemas.microsoft.com/office/powerpoint/2010/main" val="51997309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340" y="164532"/>
            <a:ext cx="8953694" cy="911584"/>
          </a:xfrm>
        </p:spPr>
        <p:txBody>
          <a:bodyPr>
            <a:normAutofit/>
          </a:bodyPr>
          <a:lstStyle/>
          <a:p>
            <a:r>
              <a:rPr lang="en-US" dirty="0"/>
              <a:t>Land Policy in the Political Context</a:t>
            </a:r>
          </a:p>
        </p:txBody>
      </p:sp>
      <p:sp>
        <p:nvSpPr>
          <p:cNvPr id="4" name="Slide Number Placeholder 3"/>
          <p:cNvSpPr>
            <a:spLocks noGrp="1"/>
          </p:cNvSpPr>
          <p:nvPr>
            <p:ph type="sldNum" sz="quarter" idx="12"/>
          </p:nvPr>
        </p:nvSpPr>
        <p:spPr>
          <a:xfrm>
            <a:off x="10137648" y="6305550"/>
            <a:ext cx="457200" cy="476250"/>
          </a:xfrm>
          <a:prstGeom prst="rect">
            <a:avLst/>
          </a:prstGeom>
        </p:spPr>
        <p:txBody>
          <a:bodyPr/>
          <a:lstStyle/>
          <a:p>
            <a:fld id="{88B3B5CF-94F0-417C-B9A4-E4F348379012}" type="slidenum">
              <a:rPr lang="en-US" smtClean="0"/>
              <a:pPr/>
              <a:t>21</a:t>
            </a:fld>
            <a:endParaRPr lang="en-US"/>
          </a:p>
        </p:txBody>
      </p:sp>
      <p:graphicFrame>
        <p:nvGraphicFramePr>
          <p:cNvPr id="474114" name="Object 3"/>
          <p:cNvGraphicFramePr>
            <a:graphicFrameLocks noChangeAspect="1"/>
          </p:cNvGraphicFramePr>
          <p:nvPr>
            <p:extLst>
              <p:ext uri="{D42A27DB-BD31-4B8C-83A1-F6EECF244321}">
                <p14:modId xmlns:p14="http://schemas.microsoft.com/office/powerpoint/2010/main" val="2397034886"/>
              </p:ext>
            </p:extLst>
          </p:nvPr>
        </p:nvGraphicFramePr>
        <p:xfrm>
          <a:off x="60900" y="1567919"/>
          <a:ext cx="9320588" cy="5290081"/>
        </p:xfrm>
        <a:graphic>
          <a:graphicData uri="http://schemas.openxmlformats.org/presentationml/2006/ole">
            <mc:AlternateContent xmlns:mc="http://schemas.openxmlformats.org/markup-compatibility/2006">
              <mc:Choice xmlns:v="urn:schemas-microsoft-com:vml" Requires="v">
                <p:oleObj r:id="rId3" imgW="8026400" imgH="4306570" progId="">
                  <p:embed/>
                </p:oleObj>
              </mc:Choice>
              <mc:Fallback>
                <p:oleObj r:id="rId3" imgW="8026400" imgH="430657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0" y="1567919"/>
                        <a:ext cx="9320588" cy="5290081"/>
                      </a:xfrm>
                      <a:prstGeom prst="rect">
                        <a:avLst/>
                      </a:prstGeom>
                      <a:noFill/>
                    </p:spPr>
                  </p:pic>
                </p:oleObj>
              </mc:Fallback>
            </mc:AlternateContent>
          </a:graphicData>
        </a:graphic>
      </p:graphicFrame>
      <p:sp>
        <p:nvSpPr>
          <p:cNvPr id="3" name="TextBox 2">
            <a:extLst>
              <a:ext uri="{FF2B5EF4-FFF2-40B4-BE49-F238E27FC236}">
                <a16:creationId xmlns:a16="http://schemas.microsoft.com/office/drawing/2014/main" id="{012EFC97-1377-309A-4D97-C8C52EBABC32}"/>
              </a:ext>
            </a:extLst>
          </p:cNvPr>
          <p:cNvSpPr txBox="1"/>
          <p:nvPr/>
        </p:nvSpPr>
        <p:spPr>
          <a:xfrm>
            <a:off x="6589059" y="1193672"/>
            <a:ext cx="5432611" cy="1477328"/>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goal defined by a politician or a political party created with data, information, facts, research, statistics and intelligence to communicate the collective choices, decisions, voices and priorities of their constituency or electorate.</a:t>
            </a:r>
            <a:endParaRPr lang="en-US" dirty="0"/>
          </a:p>
        </p:txBody>
      </p:sp>
    </p:spTree>
    <p:extLst>
      <p:ext uri="{BB962C8B-B14F-4D97-AF65-F5344CB8AC3E}">
        <p14:creationId xmlns:p14="http://schemas.microsoft.com/office/powerpoint/2010/main" val="42438091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501770" y="98904"/>
            <a:ext cx="10515600" cy="729233"/>
          </a:xfrm>
        </p:spPr>
        <p:txBody>
          <a:bodyPr/>
          <a:lstStyle/>
          <a:p>
            <a:r>
              <a:rPr lang="en-US" dirty="0"/>
              <a:t>Need for a Land Policy?</a:t>
            </a:r>
          </a:p>
        </p:txBody>
      </p:sp>
      <p:sp>
        <p:nvSpPr>
          <p:cNvPr id="4" name="Slide Number Placeholder 4"/>
          <p:cNvSpPr>
            <a:spLocks noGrp="1"/>
          </p:cNvSpPr>
          <p:nvPr>
            <p:ph type="sldNum" sz="quarter" idx="12"/>
          </p:nvPr>
        </p:nvSpPr>
        <p:spPr>
          <a:xfrm>
            <a:off x="10137648" y="6305550"/>
            <a:ext cx="457200" cy="476250"/>
          </a:xfrm>
          <a:prstGeom prst="rect">
            <a:avLst/>
          </a:prstGeom>
        </p:spPr>
        <p:txBody>
          <a:bodyPr/>
          <a:lstStyle/>
          <a:p>
            <a:fld id="{46165B63-C2FE-4B26-B4D6-2CC25E88462D}" type="slidenum">
              <a:rPr lang="en-US"/>
              <a:pPr/>
              <a:t>22</a:t>
            </a:fld>
            <a:endParaRPr lang="en-US"/>
          </a:p>
        </p:txBody>
      </p:sp>
      <p:sp>
        <p:nvSpPr>
          <p:cNvPr id="457731" name="Rectangle 3"/>
          <p:cNvSpPr>
            <a:spLocks noGrp="1" noChangeArrowheads="1"/>
          </p:cNvSpPr>
          <p:nvPr>
            <p:ph sz="quarter" idx="1"/>
          </p:nvPr>
        </p:nvSpPr>
        <p:spPr>
          <a:xfrm>
            <a:off x="622539" y="862642"/>
            <a:ext cx="10936857" cy="5334299"/>
          </a:xfrm>
        </p:spPr>
        <p:txBody>
          <a:bodyPr/>
          <a:lstStyle/>
          <a:p>
            <a:pPr algn="just">
              <a:lnSpc>
                <a:spcPct val="90000"/>
              </a:lnSpc>
            </a:pPr>
            <a:r>
              <a:rPr lang="en-US" sz="2400" dirty="0"/>
              <a:t>Land is a </a:t>
            </a:r>
            <a:r>
              <a:rPr lang="en-US" sz="2400" dirty="0">
                <a:solidFill>
                  <a:srgbClr val="FF0000"/>
                </a:solidFill>
              </a:rPr>
              <a:t>key-assets</a:t>
            </a:r>
            <a:r>
              <a:rPr lang="en-US" sz="2400" dirty="0"/>
              <a:t> for the rural and urban people</a:t>
            </a:r>
            <a:r>
              <a:rPr lang="ne-NP" sz="2400" dirty="0"/>
              <a:t> </a:t>
            </a:r>
            <a:r>
              <a:rPr lang="en-US" sz="2400" dirty="0"/>
              <a:t>(especially economically poor people)</a:t>
            </a:r>
          </a:p>
          <a:p>
            <a:pPr algn="just">
              <a:lnSpc>
                <a:spcPct val="90000"/>
              </a:lnSpc>
            </a:pPr>
            <a:r>
              <a:rPr lang="en-US" sz="2400" dirty="0"/>
              <a:t>Land provides a foundation for </a:t>
            </a:r>
            <a:r>
              <a:rPr lang="en-US" sz="2400" dirty="0">
                <a:solidFill>
                  <a:srgbClr val="FF0000"/>
                </a:solidFill>
              </a:rPr>
              <a:t>economic activity </a:t>
            </a:r>
            <a:r>
              <a:rPr lang="en-US" sz="2400" dirty="0"/>
              <a:t>and the functioning of market- and non-market institutions (empowers households and government)</a:t>
            </a:r>
          </a:p>
          <a:p>
            <a:pPr algn="just">
              <a:lnSpc>
                <a:spcPct val="90000"/>
              </a:lnSpc>
            </a:pPr>
            <a:r>
              <a:rPr lang="en-US" sz="2400" dirty="0"/>
              <a:t>Allocation of land and it’s benefits influence </a:t>
            </a:r>
            <a:r>
              <a:rPr lang="en-US" sz="2400" dirty="0">
                <a:solidFill>
                  <a:srgbClr val="FF0000"/>
                </a:solidFill>
              </a:rPr>
              <a:t>economic growth </a:t>
            </a:r>
            <a:r>
              <a:rPr lang="en-US" sz="2400" dirty="0"/>
              <a:t>and </a:t>
            </a:r>
            <a:r>
              <a:rPr lang="en-US" sz="2400" dirty="0">
                <a:solidFill>
                  <a:srgbClr val="FF0000"/>
                </a:solidFill>
              </a:rPr>
              <a:t>poverty eradication</a:t>
            </a:r>
          </a:p>
          <a:p>
            <a:pPr algn="just">
              <a:lnSpc>
                <a:spcPct val="90000"/>
              </a:lnSpc>
            </a:pPr>
            <a:r>
              <a:rPr lang="en-US" sz="2400" dirty="0"/>
              <a:t>Control of land is a major source of </a:t>
            </a:r>
            <a:r>
              <a:rPr lang="en-US" sz="2400" dirty="0">
                <a:solidFill>
                  <a:srgbClr val="FF0000"/>
                </a:solidFill>
              </a:rPr>
              <a:t>political power</a:t>
            </a:r>
            <a:r>
              <a:rPr lang="en-US" sz="2400" dirty="0"/>
              <a:t>, so </a:t>
            </a:r>
            <a:r>
              <a:rPr lang="en-US" sz="2400" dirty="0">
                <a:solidFill>
                  <a:srgbClr val="FF0000"/>
                </a:solidFill>
              </a:rPr>
              <a:t>empowers the poor</a:t>
            </a:r>
          </a:p>
          <a:p>
            <a:pPr algn="just">
              <a:lnSpc>
                <a:spcPct val="90000"/>
              </a:lnSpc>
            </a:pPr>
            <a:r>
              <a:rPr lang="en-US" sz="2400" dirty="0"/>
              <a:t>Systematic distortions of land and ethnicity leads to conflict and violence, so </a:t>
            </a:r>
            <a:r>
              <a:rPr lang="en-US" sz="2400" dirty="0">
                <a:solidFill>
                  <a:srgbClr val="FF0000"/>
                </a:solidFill>
              </a:rPr>
              <a:t>avoids social unrest  </a:t>
            </a:r>
          </a:p>
          <a:p>
            <a:pPr algn="just">
              <a:lnSpc>
                <a:spcPct val="90000"/>
              </a:lnSpc>
            </a:pPr>
            <a:r>
              <a:rPr lang="en-US" sz="2400" dirty="0"/>
              <a:t>Existence of multiple </a:t>
            </a:r>
            <a:r>
              <a:rPr lang="en-US" sz="2400" dirty="0">
                <a:solidFill>
                  <a:srgbClr val="FF0000"/>
                </a:solidFill>
              </a:rPr>
              <a:t>market-imperfections</a:t>
            </a:r>
            <a:r>
              <a:rPr lang="en-US" sz="2400" dirty="0"/>
              <a:t>, so interventions necessary </a:t>
            </a:r>
          </a:p>
        </p:txBody>
      </p:sp>
    </p:spTree>
    <p:extLst>
      <p:ext uri="{BB962C8B-B14F-4D97-AF65-F5344CB8AC3E}">
        <p14:creationId xmlns:p14="http://schemas.microsoft.com/office/powerpoint/2010/main" val="409456373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83972"/>
            <a:ext cx="10515600" cy="704550"/>
          </a:xfrm>
        </p:spPr>
        <p:txBody>
          <a:bodyPr/>
          <a:lstStyle/>
          <a:p>
            <a:r>
              <a:rPr lang="en-US" dirty="0"/>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449" y="888522"/>
            <a:ext cx="8658853" cy="5666055"/>
          </a:xfrm>
        </p:spPr>
      </p:pic>
    </p:spTree>
    <p:extLst>
      <p:ext uri="{BB962C8B-B14F-4D97-AF65-F5344CB8AC3E}">
        <p14:creationId xmlns:p14="http://schemas.microsoft.com/office/powerpoint/2010/main" val="3108292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95249"/>
            <a:ext cx="10515600" cy="1325563"/>
          </a:xfrm>
        </p:spPr>
        <p:txBody>
          <a:bodyPr/>
          <a:lstStyle/>
          <a:p>
            <a:r>
              <a:rPr lang="en-US" b="1" dirty="0"/>
              <a:t>Land Policy Principles</a:t>
            </a:r>
            <a:endParaRPr lang="en-US" dirty="0"/>
          </a:p>
        </p:txBody>
      </p:sp>
      <p:sp>
        <p:nvSpPr>
          <p:cNvPr id="4" name="Slide Number Placeholder 3"/>
          <p:cNvSpPr>
            <a:spLocks noGrp="1"/>
          </p:cNvSpPr>
          <p:nvPr>
            <p:ph type="sldNum" sz="quarter" idx="12"/>
          </p:nvPr>
        </p:nvSpPr>
        <p:spPr>
          <a:xfrm>
            <a:off x="10137648" y="6305550"/>
            <a:ext cx="457200" cy="476250"/>
          </a:xfrm>
          <a:prstGeom prst="rect">
            <a:avLst/>
          </a:prstGeom>
        </p:spPr>
        <p:txBody>
          <a:bodyPr/>
          <a:lstStyle/>
          <a:p>
            <a:fld id="{88B3B5CF-94F0-417C-B9A4-E4F348379012}" type="slidenum">
              <a:rPr lang="en-US" smtClean="0"/>
              <a:pPr/>
              <a:t>24</a:t>
            </a:fld>
            <a:endParaRPr lang="en-US"/>
          </a:p>
        </p:txBody>
      </p:sp>
      <p:sp>
        <p:nvSpPr>
          <p:cNvPr id="3" name="Content Placeholder 2"/>
          <p:cNvSpPr>
            <a:spLocks noGrp="1"/>
          </p:cNvSpPr>
          <p:nvPr>
            <p:ph sz="quarter" idx="1"/>
          </p:nvPr>
        </p:nvSpPr>
        <p:spPr>
          <a:xfrm>
            <a:off x="1022230" y="1194758"/>
            <a:ext cx="9572617" cy="5110792"/>
          </a:xfrm>
        </p:spPr>
        <p:txBody>
          <a:bodyPr>
            <a:normAutofit/>
          </a:bodyPr>
          <a:lstStyle/>
          <a:p>
            <a:pPr>
              <a:buNone/>
            </a:pPr>
            <a:r>
              <a:rPr lang="en-US" dirty="0"/>
              <a:t>Land Policy Principles address the essential values, which the society seeks to promote and preserve. They include:</a:t>
            </a:r>
          </a:p>
          <a:p>
            <a:pPr>
              <a:buNone/>
            </a:pPr>
            <a:r>
              <a:rPr lang="en-US" dirty="0"/>
              <a:t>a) Equitable access to land;</a:t>
            </a:r>
          </a:p>
          <a:p>
            <a:pPr>
              <a:buNone/>
            </a:pPr>
            <a:r>
              <a:rPr lang="en-US" dirty="0"/>
              <a:t>b) Secure land ownership;</a:t>
            </a:r>
          </a:p>
          <a:p>
            <a:pPr>
              <a:buNone/>
            </a:pPr>
            <a:r>
              <a:rPr lang="en-US" dirty="0"/>
              <a:t>c) Effective regulation of land development;</a:t>
            </a:r>
          </a:p>
          <a:p>
            <a:pPr>
              <a:buNone/>
            </a:pPr>
            <a:r>
              <a:rPr lang="en-US" dirty="0"/>
              <a:t>d) Sustainable land use;</a:t>
            </a:r>
          </a:p>
          <a:p>
            <a:pPr>
              <a:buNone/>
            </a:pPr>
            <a:r>
              <a:rPr lang="en-US" dirty="0"/>
              <a:t>e) Access to land information;</a:t>
            </a:r>
          </a:p>
          <a:p>
            <a:pPr>
              <a:buNone/>
            </a:pPr>
            <a:r>
              <a:rPr lang="en-US" dirty="0"/>
              <a:t>f) Efficient land management;</a:t>
            </a:r>
          </a:p>
          <a:p>
            <a:pPr>
              <a:buNone/>
            </a:pPr>
            <a:r>
              <a:rPr lang="en-US" dirty="0"/>
              <a:t>g) Vibrant or functional land markets; and</a:t>
            </a:r>
          </a:p>
          <a:p>
            <a:pPr>
              <a:buNone/>
            </a:pPr>
            <a:r>
              <a:rPr lang="en-US" dirty="0"/>
              <a:t>h) Transparent and democratic administration of land.</a:t>
            </a:r>
          </a:p>
          <a:p>
            <a:endParaRPr lang="en-US" dirty="0"/>
          </a:p>
        </p:txBody>
      </p:sp>
    </p:spTree>
    <p:extLst>
      <p:ext uri="{BB962C8B-B14F-4D97-AF65-F5344CB8AC3E}">
        <p14:creationId xmlns:p14="http://schemas.microsoft.com/office/powerpoint/2010/main" val="301711454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838200" y="0"/>
            <a:ext cx="10515600" cy="1325563"/>
          </a:xfrm>
        </p:spPr>
        <p:txBody>
          <a:bodyPr/>
          <a:lstStyle/>
          <a:p>
            <a:r>
              <a:rPr lang="en-US" dirty="0"/>
              <a:t>Importance of land policy?</a:t>
            </a:r>
          </a:p>
        </p:txBody>
      </p:sp>
      <p:sp>
        <p:nvSpPr>
          <p:cNvPr id="4" name="Slide Number Placeholder 4"/>
          <p:cNvSpPr>
            <a:spLocks noGrp="1"/>
          </p:cNvSpPr>
          <p:nvPr>
            <p:ph type="sldNum" sz="quarter" idx="12"/>
          </p:nvPr>
        </p:nvSpPr>
        <p:spPr>
          <a:xfrm>
            <a:off x="10137648" y="6305550"/>
            <a:ext cx="457200" cy="476250"/>
          </a:xfrm>
          <a:prstGeom prst="rect">
            <a:avLst/>
          </a:prstGeom>
        </p:spPr>
        <p:txBody>
          <a:bodyPr/>
          <a:lstStyle/>
          <a:p>
            <a:fld id="{9B5DE2CB-F759-4EDE-A8A8-4918757B69FA}" type="slidenum">
              <a:rPr lang="en-US"/>
              <a:pPr/>
              <a:t>25</a:t>
            </a:fld>
            <a:endParaRPr lang="en-US"/>
          </a:p>
        </p:txBody>
      </p:sp>
      <p:sp>
        <p:nvSpPr>
          <p:cNvPr id="458755" name="Rectangle 3"/>
          <p:cNvSpPr>
            <a:spLocks noGrp="1" noChangeArrowheads="1"/>
          </p:cNvSpPr>
          <p:nvPr>
            <p:ph sz="quarter" idx="1"/>
          </p:nvPr>
        </p:nvSpPr>
        <p:spPr>
          <a:xfrm>
            <a:off x="971909" y="1130091"/>
            <a:ext cx="10777268" cy="5331094"/>
          </a:xfrm>
        </p:spPr>
        <p:txBody>
          <a:bodyPr>
            <a:normAutofit/>
          </a:bodyPr>
          <a:lstStyle/>
          <a:p>
            <a:pPr>
              <a:lnSpc>
                <a:spcPct val="90000"/>
              </a:lnSpc>
            </a:pPr>
            <a:r>
              <a:rPr lang="en-US" u="sng" dirty="0"/>
              <a:t>Economic growth</a:t>
            </a:r>
            <a:br>
              <a:rPr lang="en-US" dirty="0"/>
            </a:br>
            <a:r>
              <a:rPr lang="en-US" dirty="0"/>
              <a:t>- investments, credit, productivity </a:t>
            </a:r>
          </a:p>
          <a:p>
            <a:pPr>
              <a:lnSpc>
                <a:spcPct val="90000"/>
              </a:lnSpc>
            </a:pPr>
            <a:r>
              <a:rPr lang="en-US" u="sng" dirty="0"/>
              <a:t>Poverty eradication</a:t>
            </a:r>
            <a:br>
              <a:rPr lang="en-US" dirty="0"/>
            </a:br>
            <a:r>
              <a:rPr lang="en-US" dirty="0"/>
              <a:t>- subsistence farming, market surplus, status</a:t>
            </a:r>
          </a:p>
          <a:p>
            <a:pPr>
              <a:lnSpc>
                <a:spcPct val="90000"/>
              </a:lnSpc>
            </a:pPr>
            <a:r>
              <a:rPr lang="en-US" u="sng" dirty="0"/>
              <a:t>Governance</a:t>
            </a:r>
            <a:br>
              <a:rPr lang="en-US" dirty="0"/>
            </a:br>
            <a:r>
              <a:rPr lang="en-US" dirty="0"/>
              <a:t>-democracy, decentralization, no </a:t>
            </a:r>
            <a:br>
              <a:rPr lang="en-US" dirty="0"/>
            </a:br>
            <a:r>
              <a:rPr lang="en-US" dirty="0"/>
              <a:t>  conflicts, accountability</a:t>
            </a:r>
          </a:p>
          <a:p>
            <a:pPr>
              <a:lnSpc>
                <a:spcPct val="90000"/>
              </a:lnSpc>
            </a:pPr>
            <a:r>
              <a:rPr lang="en-US" u="sng" dirty="0"/>
              <a:t>Environmental Sustainability</a:t>
            </a:r>
            <a:br>
              <a:rPr lang="en-US" dirty="0"/>
            </a:br>
            <a:r>
              <a:rPr lang="en-US" dirty="0"/>
              <a:t>- effective land use, inclusion externalities, </a:t>
            </a:r>
            <a:br>
              <a:rPr lang="en-US" dirty="0"/>
            </a:br>
            <a:r>
              <a:rPr lang="en-US" dirty="0"/>
              <a:t>  state land management</a:t>
            </a:r>
          </a:p>
        </p:txBody>
      </p:sp>
    </p:spTree>
    <p:extLst>
      <p:ext uri="{BB962C8B-B14F-4D97-AF65-F5344CB8AC3E}">
        <p14:creationId xmlns:p14="http://schemas.microsoft.com/office/powerpoint/2010/main" val="307161519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439948" y="175344"/>
            <a:ext cx="10084278" cy="898647"/>
          </a:xfrm>
        </p:spPr>
        <p:txBody>
          <a:bodyPr/>
          <a:lstStyle/>
          <a:p>
            <a:r>
              <a:rPr lang="en-US" dirty="0"/>
              <a:t>Content of a land policy</a:t>
            </a:r>
          </a:p>
        </p:txBody>
      </p:sp>
      <p:sp>
        <p:nvSpPr>
          <p:cNvPr id="4" name="Slide Number Placeholder 4"/>
          <p:cNvSpPr>
            <a:spLocks noGrp="1"/>
          </p:cNvSpPr>
          <p:nvPr>
            <p:ph type="sldNum" sz="quarter" idx="12"/>
          </p:nvPr>
        </p:nvSpPr>
        <p:spPr>
          <a:xfrm>
            <a:off x="10137648" y="6305550"/>
            <a:ext cx="457200" cy="476250"/>
          </a:xfrm>
          <a:prstGeom prst="rect">
            <a:avLst/>
          </a:prstGeom>
        </p:spPr>
        <p:txBody>
          <a:bodyPr/>
          <a:lstStyle/>
          <a:p>
            <a:fld id="{ACF805F4-52EC-4637-B757-E0DFE36F2D02}" type="slidenum">
              <a:rPr lang="en-US"/>
              <a:pPr/>
              <a:t>26</a:t>
            </a:fld>
            <a:endParaRPr lang="en-US"/>
          </a:p>
        </p:txBody>
      </p:sp>
      <p:sp>
        <p:nvSpPr>
          <p:cNvPr id="460803" name="Rectangle 3"/>
          <p:cNvSpPr>
            <a:spLocks noGrp="1" noChangeArrowheads="1"/>
          </p:cNvSpPr>
          <p:nvPr>
            <p:ph sz="quarter" idx="1"/>
          </p:nvPr>
        </p:nvSpPr>
        <p:spPr>
          <a:xfrm>
            <a:off x="730369" y="996353"/>
            <a:ext cx="10639245" cy="5585602"/>
          </a:xfrm>
        </p:spPr>
        <p:txBody>
          <a:bodyPr>
            <a:normAutofit/>
          </a:bodyPr>
          <a:lstStyle/>
          <a:p>
            <a:pPr>
              <a:lnSpc>
                <a:spcPct val="90000"/>
              </a:lnSpc>
            </a:pPr>
            <a:r>
              <a:rPr lang="en-US" dirty="0"/>
              <a:t>Increase property rights and legal security</a:t>
            </a:r>
          </a:p>
          <a:p>
            <a:pPr>
              <a:lnSpc>
                <a:spcPct val="90000"/>
              </a:lnSpc>
            </a:pPr>
            <a:r>
              <a:rPr lang="en-US" dirty="0"/>
              <a:t>Market interventions for both sales- and rental markets</a:t>
            </a:r>
          </a:p>
          <a:p>
            <a:pPr>
              <a:lnSpc>
                <a:spcPct val="90000"/>
              </a:lnSpc>
            </a:pPr>
            <a:r>
              <a:rPr lang="en-US" dirty="0"/>
              <a:t>Reduction  transaction costs in the land market</a:t>
            </a:r>
          </a:p>
          <a:p>
            <a:pPr>
              <a:lnSpc>
                <a:spcPct val="90000"/>
              </a:lnSpc>
            </a:pPr>
            <a:r>
              <a:rPr lang="en-US" dirty="0"/>
              <a:t>Reducing the scope of bureaucratic interventions</a:t>
            </a:r>
          </a:p>
          <a:p>
            <a:pPr>
              <a:lnSpc>
                <a:spcPct val="90000"/>
              </a:lnSpc>
            </a:pPr>
            <a:r>
              <a:rPr lang="en-US" dirty="0"/>
              <a:t>Improving the climate for private investments</a:t>
            </a:r>
          </a:p>
          <a:p>
            <a:pPr>
              <a:lnSpc>
                <a:spcPct val="90000"/>
              </a:lnSpc>
            </a:pPr>
            <a:r>
              <a:rPr lang="en-US" dirty="0"/>
              <a:t>Strengthening existing (local) institutions</a:t>
            </a:r>
          </a:p>
          <a:p>
            <a:pPr>
              <a:lnSpc>
                <a:spcPct val="90000"/>
              </a:lnSpc>
            </a:pPr>
            <a:r>
              <a:rPr lang="en-US" dirty="0"/>
              <a:t>Ensure effective land use and bringing in line with social needs</a:t>
            </a:r>
          </a:p>
          <a:p>
            <a:pPr>
              <a:lnSpc>
                <a:spcPct val="90000"/>
              </a:lnSpc>
            </a:pPr>
            <a:r>
              <a:rPr lang="en-US" dirty="0"/>
              <a:t>Help landless people through land redistribution </a:t>
            </a:r>
          </a:p>
        </p:txBody>
      </p:sp>
    </p:spTree>
    <p:extLst>
      <p:ext uri="{BB962C8B-B14F-4D97-AF65-F5344CB8AC3E}">
        <p14:creationId xmlns:p14="http://schemas.microsoft.com/office/powerpoint/2010/main" val="270242460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 policy instrument</a:t>
            </a:r>
          </a:p>
        </p:txBody>
      </p:sp>
      <p:sp>
        <p:nvSpPr>
          <p:cNvPr id="3" name="Content Placeholder 2"/>
          <p:cNvSpPr>
            <a:spLocks noGrp="1"/>
          </p:cNvSpPr>
          <p:nvPr>
            <p:ph idx="1"/>
          </p:nvPr>
        </p:nvSpPr>
        <p:spPr>
          <a:xfrm>
            <a:off x="958970" y="2067165"/>
            <a:ext cx="10515600" cy="4351338"/>
          </a:xfrm>
        </p:spPr>
        <p:txBody>
          <a:bodyPr/>
          <a:lstStyle/>
          <a:p>
            <a:pPr>
              <a:buFont typeface="Wingdings" panose="05000000000000000000" pitchFamily="2" charset="2"/>
              <a:buChar char="Ø"/>
            </a:pPr>
            <a:r>
              <a:rPr lang="en-US" dirty="0"/>
              <a:t> Tenure security</a:t>
            </a:r>
          </a:p>
          <a:p>
            <a:pPr>
              <a:buFont typeface="Wingdings" panose="05000000000000000000" pitchFamily="2" charset="2"/>
              <a:buChar char="Ø"/>
            </a:pPr>
            <a:r>
              <a:rPr lang="en-US" dirty="0"/>
              <a:t> Land market</a:t>
            </a:r>
          </a:p>
          <a:p>
            <a:pPr>
              <a:buFont typeface="Wingdings" panose="05000000000000000000" pitchFamily="2" charset="2"/>
              <a:buChar char="Ø"/>
            </a:pPr>
            <a:r>
              <a:rPr lang="en-US" dirty="0"/>
              <a:t> Land use planning</a:t>
            </a:r>
          </a:p>
          <a:p>
            <a:pPr>
              <a:buFont typeface="Wingdings" panose="05000000000000000000" pitchFamily="2" charset="2"/>
              <a:buChar char="Ø"/>
            </a:pPr>
            <a:r>
              <a:rPr lang="en-US" dirty="0"/>
              <a:t> Land reform</a:t>
            </a:r>
          </a:p>
          <a:p>
            <a:pPr>
              <a:buFont typeface="Wingdings" panose="05000000000000000000" pitchFamily="2" charset="2"/>
              <a:buChar char="Ø"/>
            </a:pPr>
            <a:r>
              <a:rPr lang="en-US" dirty="0"/>
              <a:t> Land taxation</a:t>
            </a:r>
          </a:p>
          <a:p>
            <a:pPr marL="0" indent="0">
              <a:buNone/>
            </a:pPr>
            <a:endParaRPr lang="en-US" dirty="0"/>
          </a:p>
        </p:txBody>
      </p:sp>
    </p:spTree>
    <p:extLst>
      <p:ext uri="{BB962C8B-B14F-4D97-AF65-F5344CB8AC3E}">
        <p14:creationId xmlns:p14="http://schemas.microsoft.com/office/powerpoint/2010/main" val="4031496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154" y="93482"/>
            <a:ext cx="10515600" cy="1325563"/>
          </a:xfrm>
        </p:spPr>
        <p:txBody>
          <a:bodyPr/>
          <a:lstStyle/>
          <a:p>
            <a:r>
              <a:rPr lang="en-US" dirty="0"/>
              <a:t>Land Reform</a:t>
            </a:r>
          </a:p>
        </p:txBody>
      </p:sp>
      <p:sp>
        <p:nvSpPr>
          <p:cNvPr id="3" name="Content Placeholder 2"/>
          <p:cNvSpPr>
            <a:spLocks noGrp="1"/>
          </p:cNvSpPr>
          <p:nvPr>
            <p:ph sz="quarter" idx="1"/>
          </p:nvPr>
        </p:nvSpPr>
        <p:spPr>
          <a:xfrm>
            <a:off x="816806" y="1134372"/>
            <a:ext cx="10621820" cy="5344065"/>
          </a:xfrm>
        </p:spPr>
        <p:txBody>
          <a:bodyPr/>
          <a:lstStyle/>
          <a:p>
            <a:pPr algn="just"/>
            <a:r>
              <a:rPr lang="en-US" dirty="0"/>
              <a:t>Land reform is ‘</a:t>
            </a:r>
            <a:r>
              <a:rPr lang="en-US" dirty="0">
                <a:solidFill>
                  <a:srgbClr val="FF0000"/>
                </a:solidFill>
              </a:rPr>
              <a:t>the various processes involved in altering the pattern of land tenure </a:t>
            </a:r>
            <a:r>
              <a:rPr lang="en-US" dirty="0"/>
              <a:t>(</a:t>
            </a:r>
            <a:r>
              <a:rPr lang="en-US" sz="2200" i="1" dirty="0"/>
              <a:t>determines who can use land, for how long and under what conditions.) </a:t>
            </a:r>
            <a:r>
              <a:rPr lang="en-US" dirty="0"/>
              <a:t>and </a:t>
            </a:r>
            <a:r>
              <a:rPr lang="en-US" dirty="0">
                <a:solidFill>
                  <a:srgbClr val="FF0000"/>
                </a:solidFill>
              </a:rPr>
              <a:t>land use of a specific area</a:t>
            </a:r>
            <a:r>
              <a:rPr lang="en-US" dirty="0"/>
              <a:t>’ (Land Administration Guidelines, 1996, page 91).</a:t>
            </a:r>
          </a:p>
          <a:p>
            <a:pPr marL="0" indent="0" algn="just">
              <a:buNone/>
            </a:pPr>
            <a:endParaRPr lang="en-US" dirty="0"/>
          </a:p>
          <a:p>
            <a:pPr algn="just"/>
            <a:r>
              <a:rPr lang="en-US" dirty="0"/>
              <a:t>Land administration systems are to support those various </a:t>
            </a:r>
            <a:r>
              <a:rPr lang="en-US" dirty="0">
                <a:solidFill>
                  <a:srgbClr val="FF0000"/>
                </a:solidFill>
              </a:rPr>
              <a:t>processes</a:t>
            </a:r>
            <a:r>
              <a:rPr lang="en-US" dirty="0"/>
              <a:t> and to register the status of land </a:t>
            </a:r>
            <a:r>
              <a:rPr lang="en-US" dirty="0">
                <a:solidFill>
                  <a:srgbClr val="FF0000"/>
                </a:solidFill>
              </a:rPr>
              <a:t>before, during and after the land reform process.</a:t>
            </a:r>
            <a:r>
              <a:rPr lang="en-US" dirty="0"/>
              <a:t> </a:t>
            </a:r>
          </a:p>
          <a:p>
            <a:pPr algn="just"/>
            <a:endParaRPr lang="en-US" dirty="0"/>
          </a:p>
          <a:p>
            <a:pPr algn="just"/>
            <a:r>
              <a:rPr lang="en-US" dirty="0"/>
              <a:t>Land reform involves the </a:t>
            </a:r>
            <a:r>
              <a:rPr lang="en-US" dirty="0">
                <a:solidFill>
                  <a:srgbClr val="FF0000"/>
                </a:solidFill>
              </a:rPr>
              <a:t>changing of laws, regulations or customs regarding land ownership</a:t>
            </a:r>
          </a:p>
          <a:p>
            <a:pPr marL="0" indent="0" algn="just">
              <a:buNone/>
            </a:pPr>
            <a:endParaRPr lang="en-US" dirty="0"/>
          </a:p>
          <a:p>
            <a:endParaRPr lang="en-US" dirty="0"/>
          </a:p>
        </p:txBody>
      </p:sp>
    </p:spTree>
    <p:extLst>
      <p:ext uri="{BB962C8B-B14F-4D97-AF65-F5344CB8AC3E}">
        <p14:creationId xmlns:p14="http://schemas.microsoft.com/office/powerpoint/2010/main" val="334969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649" y="193497"/>
            <a:ext cx="10515600" cy="911584"/>
          </a:xfrm>
        </p:spPr>
        <p:txBody>
          <a:bodyPr/>
          <a:lstStyle/>
          <a:p>
            <a:r>
              <a:rPr lang="en-US" dirty="0"/>
              <a:t>Types of land reform</a:t>
            </a:r>
          </a:p>
        </p:txBody>
      </p:sp>
      <p:sp>
        <p:nvSpPr>
          <p:cNvPr id="3" name="Content Placeholder 2"/>
          <p:cNvSpPr>
            <a:spLocks noGrp="1"/>
          </p:cNvSpPr>
          <p:nvPr>
            <p:ph sz="quarter" idx="1"/>
          </p:nvPr>
        </p:nvSpPr>
        <p:spPr>
          <a:xfrm>
            <a:off x="646981" y="992038"/>
            <a:ext cx="10706819" cy="5184925"/>
          </a:xfrm>
        </p:spPr>
        <p:txBody>
          <a:bodyPr>
            <a:normAutofit/>
          </a:bodyPr>
          <a:lstStyle/>
          <a:p>
            <a:pPr algn="just"/>
            <a:r>
              <a:rPr lang="en-US" dirty="0">
                <a:solidFill>
                  <a:srgbClr val="FF0000"/>
                </a:solidFill>
              </a:rPr>
              <a:t>Land redistribution</a:t>
            </a:r>
          </a:p>
          <a:p>
            <a:pPr algn="just">
              <a:buNone/>
            </a:pPr>
            <a:r>
              <a:rPr lang="en-US" dirty="0"/>
              <a:t>‘Transferring larger </a:t>
            </a:r>
            <a:r>
              <a:rPr lang="en-US" dirty="0">
                <a:solidFill>
                  <a:srgbClr val="FF0000"/>
                </a:solidFill>
              </a:rPr>
              <a:t>operational holdings </a:t>
            </a:r>
            <a:r>
              <a:rPr lang="en-US" dirty="0"/>
              <a:t>to those with little or no land ,such as wage laborers or the landless’</a:t>
            </a:r>
          </a:p>
          <a:p>
            <a:pPr algn="just">
              <a:buNone/>
            </a:pPr>
            <a:endParaRPr lang="en-US" dirty="0"/>
          </a:p>
          <a:p>
            <a:pPr>
              <a:buNone/>
            </a:pPr>
            <a:endParaRPr lang="en-US" dirty="0"/>
          </a:p>
        </p:txBody>
      </p:sp>
      <p:pic>
        <p:nvPicPr>
          <p:cNvPr id="5" name="Picture 4"/>
          <p:cNvPicPr>
            <a:picLocks noChangeAspect="1"/>
          </p:cNvPicPr>
          <p:nvPr/>
        </p:nvPicPr>
        <p:blipFill>
          <a:blip r:embed="rId2"/>
          <a:stretch>
            <a:fillRect/>
          </a:stretch>
        </p:blipFill>
        <p:spPr>
          <a:xfrm>
            <a:off x="2207464" y="2527540"/>
            <a:ext cx="6479336" cy="3409027"/>
          </a:xfrm>
          <a:prstGeom prst="rect">
            <a:avLst/>
          </a:prstGeom>
        </p:spPr>
      </p:pic>
      <p:sp>
        <p:nvSpPr>
          <p:cNvPr id="6" name="TextBox 5"/>
          <p:cNvSpPr txBox="1"/>
          <p:nvPr/>
        </p:nvSpPr>
        <p:spPr>
          <a:xfrm>
            <a:off x="3812875" y="6176963"/>
            <a:ext cx="3778369" cy="369332"/>
          </a:xfrm>
          <a:prstGeom prst="rect">
            <a:avLst/>
          </a:prstGeom>
          <a:noFill/>
        </p:spPr>
        <p:txBody>
          <a:bodyPr wrap="square" rtlCol="0">
            <a:spAutoFit/>
          </a:bodyPr>
          <a:lstStyle/>
          <a:p>
            <a:r>
              <a:rPr lang="en-US" dirty="0"/>
              <a:t>Fig : Land redistribution</a:t>
            </a:r>
          </a:p>
        </p:txBody>
      </p:sp>
    </p:spTree>
    <p:extLst>
      <p:ext uri="{BB962C8B-B14F-4D97-AF65-F5344CB8AC3E}">
        <p14:creationId xmlns:p14="http://schemas.microsoft.com/office/powerpoint/2010/main" val="127527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4683" y="110570"/>
            <a:ext cx="10341634" cy="915974"/>
          </a:xfrm>
        </p:spPr>
        <p:txBody>
          <a:bodyPr>
            <a:normAutofit/>
          </a:bodyPr>
          <a:lstStyle/>
          <a:p>
            <a:r>
              <a:rPr lang="en-US" dirty="0"/>
              <a:t>Key Attributes of Land Administration</a:t>
            </a:r>
          </a:p>
        </p:txBody>
      </p:sp>
      <p:pic>
        <p:nvPicPr>
          <p:cNvPr id="4" name="Picture 3"/>
          <p:cNvPicPr/>
          <p:nvPr/>
        </p:nvPicPr>
        <p:blipFill>
          <a:blip r:embed="rId3" cstate="print"/>
          <a:srcRect l="39575" t="20257" r="21495" b="34402"/>
          <a:stretch>
            <a:fillRect/>
          </a:stretch>
        </p:blipFill>
        <p:spPr bwMode="auto">
          <a:xfrm>
            <a:off x="1567851" y="1187569"/>
            <a:ext cx="8675298" cy="4652513"/>
          </a:xfrm>
          <a:prstGeom prst="rect">
            <a:avLst/>
          </a:prstGeom>
          <a:noFill/>
          <a:ln w="9525">
            <a:noFill/>
            <a:miter lim="800000"/>
            <a:headEnd/>
            <a:tailEnd/>
          </a:ln>
        </p:spPr>
      </p:pic>
      <p:sp>
        <p:nvSpPr>
          <p:cNvPr id="5" name="TextBox 4"/>
          <p:cNvSpPr txBox="1"/>
          <p:nvPr/>
        </p:nvSpPr>
        <p:spPr>
          <a:xfrm>
            <a:off x="2656936" y="6001107"/>
            <a:ext cx="7086600" cy="400110"/>
          </a:xfrm>
          <a:prstGeom prst="rect">
            <a:avLst/>
          </a:prstGeom>
          <a:noFill/>
        </p:spPr>
        <p:txBody>
          <a:bodyPr wrap="square" rtlCol="0">
            <a:spAutoFit/>
          </a:bodyPr>
          <a:lstStyle/>
          <a:p>
            <a:pPr algn="r"/>
            <a:r>
              <a:rPr lang="en-US" sz="2000" dirty="0">
                <a:solidFill>
                  <a:srgbClr val="0000CC"/>
                </a:solidFill>
                <a:latin typeface="+mj-lt"/>
              </a:rPr>
              <a:t>(Dale and </a:t>
            </a:r>
            <a:r>
              <a:rPr lang="en-US" sz="2000" dirty="0" err="1">
                <a:solidFill>
                  <a:srgbClr val="0000CC"/>
                </a:solidFill>
                <a:latin typeface="+mj-lt"/>
              </a:rPr>
              <a:t>McLaughline</a:t>
            </a:r>
            <a:r>
              <a:rPr lang="en-US" sz="2000" dirty="0">
                <a:solidFill>
                  <a:srgbClr val="0000CC"/>
                </a:solidFill>
                <a:latin typeface="+mj-lt"/>
              </a:rPr>
              <a:t>)</a:t>
            </a:r>
          </a:p>
        </p:txBody>
      </p:sp>
    </p:spTree>
    <p:extLst>
      <p:ext uri="{BB962C8B-B14F-4D97-AF65-F5344CB8AC3E}">
        <p14:creationId xmlns:p14="http://schemas.microsoft.com/office/powerpoint/2010/main" val="2676146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87" y="74530"/>
            <a:ext cx="10515600" cy="566528"/>
          </a:xfrm>
        </p:spPr>
        <p:txBody>
          <a:bodyPr>
            <a:normAutofit fontScale="90000"/>
          </a:bodyPr>
          <a:lstStyle/>
          <a:p>
            <a:r>
              <a:rPr lang="en-US" dirty="0" err="1"/>
              <a:t>Contd</a:t>
            </a:r>
            <a:r>
              <a:rPr lang="en-US" dirty="0"/>
              <a:t>….</a:t>
            </a:r>
          </a:p>
        </p:txBody>
      </p:sp>
      <p:sp>
        <p:nvSpPr>
          <p:cNvPr id="3" name="Content Placeholder 2"/>
          <p:cNvSpPr>
            <a:spLocks noGrp="1"/>
          </p:cNvSpPr>
          <p:nvPr>
            <p:ph idx="1"/>
          </p:nvPr>
        </p:nvSpPr>
        <p:spPr>
          <a:xfrm>
            <a:off x="148087" y="641058"/>
            <a:ext cx="11205713" cy="5535905"/>
          </a:xfrm>
        </p:spPr>
        <p:txBody>
          <a:bodyPr/>
          <a:lstStyle/>
          <a:p>
            <a:pPr algn="just"/>
            <a:r>
              <a:rPr lang="en-US" dirty="0">
                <a:solidFill>
                  <a:srgbClr val="FF0000"/>
                </a:solidFill>
              </a:rPr>
              <a:t>Land consolidation</a:t>
            </a:r>
          </a:p>
          <a:p>
            <a:pPr algn="just">
              <a:buNone/>
            </a:pPr>
            <a:r>
              <a:rPr lang="en-US" dirty="0"/>
              <a:t>Land Consolidation is the re-allocation of farm land to make bigger farm units (Europe, Japan).</a:t>
            </a:r>
          </a:p>
          <a:p>
            <a:endParaRPr lang="en-US" dirty="0"/>
          </a:p>
        </p:txBody>
      </p:sp>
      <p:pic>
        <p:nvPicPr>
          <p:cNvPr id="4" name="Picture 3"/>
          <p:cNvPicPr>
            <a:picLocks noChangeAspect="1"/>
          </p:cNvPicPr>
          <p:nvPr/>
        </p:nvPicPr>
        <p:blipFill>
          <a:blip r:embed="rId2"/>
          <a:stretch>
            <a:fillRect/>
          </a:stretch>
        </p:blipFill>
        <p:spPr>
          <a:xfrm>
            <a:off x="3345522" y="2885603"/>
            <a:ext cx="6003650" cy="3612103"/>
          </a:xfrm>
          <a:prstGeom prst="rect">
            <a:avLst/>
          </a:prstGeom>
        </p:spPr>
      </p:pic>
      <p:pic>
        <p:nvPicPr>
          <p:cNvPr id="5" name="Picture 4"/>
          <p:cNvPicPr>
            <a:picLocks noChangeAspect="1"/>
          </p:cNvPicPr>
          <p:nvPr/>
        </p:nvPicPr>
        <p:blipFill>
          <a:blip r:embed="rId3"/>
          <a:stretch>
            <a:fillRect/>
          </a:stretch>
        </p:blipFill>
        <p:spPr>
          <a:xfrm>
            <a:off x="148087" y="1975614"/>
            <a:ext cx="3197435" cy="3187536"/>
          </a:xfrm>
          <a:prstGeom prst="rect">
            <a:avLst/>
          </a:prstGeom>
        </p:spPr>
      </p:pic>
      <p:pic>
        <p:nvPicPr>
          <p:cNvPr id="6" name="Picture 5"/>
          <p:cNvPicPr>
            <a:picLocks noChangeAspect="1"/>
          </p:cNvPicPr>
          <p:nvPr/>
        </p:nvPicPr>
        <p:blipFill>
          <a:blip r:embed="rId4"/>
          <a:stretch>
            <a:fillRect/>
          </a:stretch>
        </p:blipFill>
        <p:spPr>
          <a:xfrm>
            <a:off x="9349172" y="1659006"/>
            <a:ext cx="2819400" cy="4838700"/>
          </a:xfrm>
          <a:prstGeom prst="rect">
            <a:avLst/>
          </a:prstGeom>
        </p:spPr>
      </p:pic>
      <p:sp>
        <p:nvSpPr>
          <p:cNvPr id="7" name="TextBox 6"/>
          <p:cNvSpPr txBox="1"/>
          <p:nvPr/>
        </p:nvSpPr>
        <p:spPr>
          <a:xfrm>
            <a:off x="526122" y="6313039"/>
            <a:ext cx="3140104" cy="369332"/>
          </a:xfrm>
          <a:prstGeom prst="rect">
            <a:avLst/>
          </a:prstGeom>
          <a:noFill/>
        </p:spPr>
        <p:txBody>
          <a:bodyPr wrap="square" rtlCol="0">
            <a:spAutoFit/>
          </a:bodyPr>
          <a:lstStyle/>
          <a:p>
            <a:r>
              <a:rPr lang="en-US" dirty="0"/>
              <a:t>Fig  :Land Consolidation</a:t>
            </a:r>
          </a:p>
        </p:txBody>
      </p:sp>
    </p:spTree>
    <p:extLst>
      <p:ext uri="{BB962C8B-B14F-4D97-AF65-F5344CB8AC3E}">
        <p14:creationId xmlns:p14="http://schemas.microsoft.com/office/powerpoint/2010/main" val="2660450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166" y="80454"/>
            <a:ext cx="10515600" cy="1325563"/>
          </a:xfrm>
        </p:spPr>
        <p:txBody>
          <a:bodyPr/>
          <a:lstStyle/>
          <a:p>
            <a:r>
              <a:rPr lang="en-US" dirty="0"/>
              <a:t>Types of Land reform</a:t>
            </a:r>
          </a:p>
        </p:txBody>
      </p:sp>
      <p:sp>
        <p:nvSpPr>
          <p:cNvPr id="3" name="Content Placeholder 2"/>
          <p:cNvSpPr>
            <a:spLocks noGrp="1"/>
          </p:cNvSpPr>
          <p:nvPr>
            <p:ph sz="quarter" idx="1"/>
          </p:nvPr>
        </p:nvSpPr>
        <p:spPr>
          <a:xfrm>
            <a:off x="894271" y="1177507"/>
            <a:ext cx="10475344" cy="5456206"/>
          </a:xfrm>
        </p:spPr>
        <p:txBody>
          <a:bodyPr>
            <a:normAutofit/>
          </a:bodyPr>
          <a:lstStyle/>
          <a:p>
            <a:pPr algn="just"/>
            <a:r>
              <a:rPr lang="en-US" dirty="0">
                <a:solidFill>
                  <a:srgbClr val="FF0000"/>
                </a:solidFill>
              </a:rPr>
              <a:t>Land Restitution </a:t>
            </a:r>
            <a:r>
              <a:rPr lang="en-US" dirty="0"/>
              <a:t>is conversion of expropriated land back to former rightholders (central and eastern Europe, Southern Africa, Latin </a:t>
            </a:r>
            <a:r>
              <a:rPr lang="en-US" dirty="0" err="1"/>
              <a:t>america</a:t>
            </a:r>
            <a:r>
              <a:rPr lang="en-US" dirty="0"/>
              <a:t>).</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6500002" y="2408180"/>
            <a:ext cx="5567495" cy="4018500"/>
          </a:xfrm>
          <a:prstGeom prst="rect">
            <a:avLst/>
          </a:prstGeom>
        </p:spPr>
      </p:pic>
      <p:pic>
        <p:nvPicPr>
          <p:cNvPr id="6" name="Picture 5"/>
          <p:cNvPicPr>
            <a:picLocks noChangeAspect="1"/>
          </p:cNvPicPr>
          <p:nvPr/>
        </p:nvPicPr>
        <p:blipFill>
          <a:blip r:embed="rId3"/>
          <a:stretch>
            <a:fillRect/>
          </a:stretch>
        </p:blipFill>
        <p:spPr>
          <a:xfrm>
            <a:off x="196389" y="2408180"/>
            <a:ext cx="6270257" cy="3647563"/>
          </a:xfrm>
          <a:prstGeom prst="rect">
            <a:avLst/>
          </a:prstGeom>
        </p:spPr>
      </p:pic>
      <p:sp>
        <p:nvSpPr>
          <p:cNvPr id="7" name="TextBox 6"/>
          <p:cNvSpPr txBox="1"/>
          <p:nvPr/>
        </p:nvSpPr>
        <p:spPr>
          <a:xfrm>
            <a:off x="894271" y="6081623"/>
            <a:ext cx="4425351" cy="369332"/>
          </a:xfrm>
          <a:prstGeom prst="rect">
            <a:avLst/>
          </a:prstGeom>
          <a:noFill/>
        </p:spPr>
        <p:txBody>
          <a:bodyPr wrap="square" rtlCol="0">
            <a:spAutoFit/>
          </a:bodyPr>
          <a:lstStyle/>
          <a:p>
            <a:r>
              <a:rPr lang="en-US" dirty="0"/>
              <a:t>Fig : Land restitution program in Paraguay</a:t>
            </a:r>
          </a:p>
        </p:txBody>
      </p:sp>
    </p:spTree>
    <p:extLst>
      <p:ext uri="{BB962C8B-B14F-4D97-AF65-F5344CB8AC3E}">
        <p14:creationId xmlns:p14="http://schemas.microsoft.com/office/powerpoint/2010/main" val="2754967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idx="1"/>
          </p:nvPr>
        </p:nvSpPr>
        <p:spPr>
          <a:xfrm>
            <a:off x="759125" y="1578634"/>
            <a:ext cx="10594675" cy="4598329"/>
          </a:xfrm>
        </p:spPr>
        <p:txBody>
          <a:bodyPr>
            <a:normAutofit fontScale="92500" lnSpcReduction="10000"/>
          </a:bodyPr>
          <a:lstStyle/>
          <a:p>
            <a:pPr algn="just"/>
            <a:endParaRPr lang="en-US" dirty="0">
              <a:solidFill>
                <a:srgbClr val="FF0000"/>
              </a:solidFill>
            </a:endParaRPr>
          </a:p>
          <a:p>
            <a:pPr algn="just"/>
            <a:r>
              <a:rPr lang="en-US" dirty="0">
                <a:solidFill>
                  <a:srgbClr val="FF0000"/>
                </a:solidFill>
              </a:rPr>
              <a:t>Land tenure reform</a:t>
            </a:r>
          </a:p>
          <a:p>
            <a:pPr algn="just">
              <a:buNone/>
            </a:pPr>
            <a:r>
              <a:rPr lang="en-US" dirty="0"/>
              <a:t>‘Reforming the terms on which an operational holdings is controlled and worked ,and is attentive to those aspects of tenure which are thought to affect incentives ,investment and efficiency’</a:t>
            </a:r>
          </a:p>
          <a:p>
            <a:pPr algn="just"/>
            <a:r>
              <a:rPr lang="en-US" dirty="0">
                <a:solidFill>
                  <a:srgbClr val="FF0000"/>
                </a:solidFill>
              </a:rPr>
              <a:t>Agrarian collectivization </a:t>
            </a:r>
            <a:r>
              <a:rPr lang="en-US" dirty="0"/>
              <a:t>is conversion of private farms into state farms (Mozambique, Angola, Ethiopia, central and eastern Europe).</a:t>
            </a:r>
          </a:p>
          <a:p>
            <a:pPr algn="just"/>
            <a:r>
              <a:rPr lang="en-US" dirty="0">
                <a:solidFill>
                  <a:srgbClr val="FF0000"/>
                </a:solidFill>
              </a:rPr>
              <a:t>Land Nationalization </a:t>
            </a:r>
            <a:r>
              <a:rPr lang="en-US" dirty="0"/>
              <a:t>is bringing land ownership under the State of President (some African countries, former central and eastern Europe, China, former Vietnam and Cambodia). </a:t>
            </a:r>
          </a:p>
          <a:p>
            <a:pPr algn="just"/>
            <a:r>
              <a:rPr lang="en-US" dirty="0">
                <a:solidFill>
                  <a:srgbClr val="FF0000"/>
                </a:solidFill>
              </a:rPr>
              <a:t>Land Fragmentation </a:t>
            </a:r>
            <a:r>
              <a:rPr lang="en-US" dirty="0"/>
              <a:t>is dividing larger portion of land into small parcel. It is the breaking up of areas of natural habitat(forest).</a:t>
            </a:r>
          </a:p>
          <a:p>
            <a:endParaRPr lang="en-US" dirty="0"/>
          </a:p>
        </p:txBody>
      </p:sp>
    </p:spTree>
    <p:extLst>
      <p:ext uri="{BB962C8B-B14F-4D97-AF65-F5344CB8AC3E}">
        <p14:creationId xmlns:p14="http://schemas.microsoft.com/office/powerpoint/2010/main" val="45840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977" y="97707"/>
            <a:ext cx="10515600" cy="635539"/>
          </a:xfrm>
        </p:spPr>
        <p:txBody>
          <a:bodyPr>
            <a:normAutofit fontScale="90000"/>
          </a:bodyPr>
          <a:lstStyle/>
          <a:p>
            <a:r>
              <a:rPr lang="en-US" dirty="0"/>
              <a:t>Land reform issue in Nepal</a:t>
            </a:r>
          </a:p>
        </p:txBody>
      </p:sp>
      <p:sp>
        <p:nvSpPr>
          <p:cNvPr id="3" name="Content Placeholder 2"/>
          <p:cNvSpPr>
            <a:spLocks noGrp="1"/>
          </p:cNvSpPr>
          <p:nvPr>
            <p:ph idx="1"/>
          </p:nvPr>
        </p:nvSpPr>
        <p:spPr>
          <a:xfrm>
            <a:off x="242977" y="802257"/>
            <a:ext cx="11110823" cy="5374706"/>
          </a:xfrm>
        </p:spPr>
        <p:txBody>
          <a:bodyPr/>
          <a:lstStyle/>
          <a:p>
            <a:r>
              <a:rPr lang="en-US" dirty="0"/>
              <a:t>Land rights advocacy and movement in Nepal defines land rights as establishment of the </a:t>
            </a:r>
            <a:r>
              <a:rPr lang="en-US" dirty="0">
                <a:solidFill>
                  <a:srgbClr val="FF0000"/>
                </a:solidFill>
              </a:rPr>
              <a:t>rights of the actual tillers over the land</a:t>
            </a:r>
            <a:r>
              <a:rPr lang="en-US" dirty="0"/>
              <a:t>. Any person who possesses, or earns livelihood out of the land is entitled to acquire the ownership title over the land</a:t>
            </a:r>
          </a:p>
          <a:p>
            <a:r>
              <a:rPr lang="en-US" dirty="0"/>
              <a:t>After the downfall of Rana regime, the concern was to bring back to government the </a:t>
            </a:r>
            <a:r>
              <a:rPr lang="en-US" dirty="0">
                <a:solidFill>
                  <a:srgbClr val="FF0000"/>
                </a:solidFill>
              </a:rPr>
              <a:t>ownership the land unjustly distributed to elite families in the form of grants</a:t>
            </a:r>
          </a:p>
          <a:p>
            <a:r>
              <a:rPr lang="en-US" dirty="0"/>
              <a:t>Forest Nationalization Act 1957 </a:t>
            </a:r>
          </a:p>
          <a:p>
            <a:pPr>
              <a:buFont typeface="Wingdings" panose="05000000000000000000" pitchFamily="2" charset="2"/>
              <a:buChar char="Ø"/>
            </a:pPr>
            <a:r>
              <a:rPr lang="en-US" dirty="0"/>
              <a:t> . Because of the exploitative policies of the state before 1950, a </a:t>
            </a:r>
            <a:r>
              <a:rPr lang="en-US" dirty="0">
                <a:solidFill>
                  <a:srgbClr val="FF0000"/>
                </a:solidFill>
              </a:rPr>
              <a:t>large part of forest, mainly in </a:t>
            </a:r>
            <a:r>
              <a:rPr lang="en-US" dirty="0" err="1">
                <a:solidFill>
                  <a:srgbClr val="FF0000"/>
                </a:solidFill>
              </a:rPr>
              <a:t>Terai</a:t>
            </a:r>
            <a:r>
              <a:rPr lang="en-US" dirty="0"/>
              <a:t>, was given as grants to few families of the powerful groups</a:t>
            </a:r>
          </a:p>
          <a:p>
            <a:pPr marL="0" indent="0">
              <a:buNone/>
            </a:pPr>
            <a:endParaRPr lang="en-US" dirty="0"/>
          </a:p>
        </p:txBody>
      </p:sp>
    </p:spTree>
    <p:extLst>
      <p:ext uri="{BB962C8B-B14F-4D97-AF65-F5344CB8AC3E}">
        <p14:creationId xmlns:p14="http://schemas.microsoft.com/office/powerpoint/2010/main" val="890339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14" y="282574"/>
            <a:ext cx="10515600" cy="695924"/>
          </a:xfrm>
        </p:spPr>
        <p:txBody>
          <a:bodyPr/>
          <a:lstStyle/>
          <a:p>
            <a:r>
              <a:rPr lang="en-US" dirty="0" err="1"/>
              <a:t>Contd</a:t>
            </a:r>
            <a:r>
              <a:rPr lang="en-US" dirty="0"/>
              <a:t>…</a:t>
            </a:r>
          </a:p>
        </p:txBody>
      </p:sp>
      <p:sp>
        <p:nvSpPr>
          <p:cNvPr id="3" name="Content Placeholder 2"/>
          <p:cNvSpPr>
            <a:spLocks noGrp="1"/>
          </p:cNvSpPr>
          <p:nvPr>
            <p:ph idx="1"/>
          </p:nvPr>
        </p:nvSpPr>
        <p:spPr>
          <a:xfrm>
            <a:off x="156714" y="978498"/>
            <a:ext cx="11197086" cy="5198465"/>
          </a:xfrm>
        </p:spPr>
        <p:txBody>
          <a:bodyPr/>
          <a:lstStyle/>
          <a:p>
            <a:r>
              <a:rPr lang="en-US" dirty="0"/>
              <a:t>enactment of </a:t>
            </a:r>
            <a:r>
              <a:rPr lang="en-US" dirty="0">
                <a:solidFill>
                  <a:srgbClr val="FF0000"/>
                </a:solidFill>
              </a:rPr>
              <a:t>Land Related Act 1964 </a:t>
            </a:r>
            <a:r>
              <a:rPr lang="en-US" dirty="0"/>
              <a:t>and its implementation during the period of </a:t>
            </a:r>
            <a:r>
              <a:rPr lang="en-US" dirty="0" err="1">
                <a:solidFill>
                  <a:srgbClr val="FF0000"/>
                </a:solidFill>
              </a:rPr>
              <a:t>Panchyaat</a:t>
            </a:r>
            <a:r>
              <a:rPr lang="en-US" dirty="0">
                <a:solidFill>
                  <a:srgbClr val="FF0000"/>
                </a:solidFill>
              </a:rPr>
              <a:t> System</a:t>
            </a:r>
          </a:p>
          <a:p>
            <a:endParaRPr lang="en-US" dirty="0"/>
          </a:p>
        </p:txBody>
      </p:sp>
      <p:pic>
        <p:nvPicPr>
          <p:cNvPr id="5" name="Picture 4"/>
          <p:cNvPicPr>
            <a:picLocks noChangeAspect="1"/>
          </p:cNvPicPr>
          <p:nvPr/>
        </p:nvPicPr>
        <p:blipFill>
          <a:blip r:embed="rId2"/>
          <a:stretch>
            <a:fillRect/>
          </a:stretch>
        </p:blipFill>
        <p:spPr>
          <a:xfrm>
            <a:off x="1616644" y="1901136"/>
            <a:ext cx="8277225" cy="4867275"/>
          </a:xfrm>
          <a:prstGeom prst="rect">
            <a:avLst/>
          </a:prstGeom>
        </p:spPr>
      </p:pic>
    </p:spTree>
    <p:extLst>
      <p:ext uri="{BB962C8B-B14F-4D97-AF65-F5344CB8AC3E}">
        <p14:creationId xmlns:p14="http://schemas.microsoft.com/office/powerpoint/2010/main" val="2764067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362" y="149466"/>
            <a:ext cx="10515600" cy="609660"/>
          </a:xfrm>
        </p:spPr>
        <p:txBody>
          <a:bodyPr>
            <a:normAutofit fontScale="90000"/>
          </a:bodyPr>
          <a:lstStyle/>
          <a:p>
            <a:r>
              <a:rPr lang="en-US" dirty="0" err="1"/>
              <a:t>Contd</a:t>
            </a:r>
            <a:r>
              <a:rPr lang="en-US" dirty="0"/>
              <a:t>….</a:t>
            </a:r>
          </a:p>
        </p:txBody>
      </p:sp>
      <p:pic>
        <p:nvPicPr>
          <p:cNvPr id="10" name="Content Placeholder 9"/>
          <p:cNvPicPr>
            <a:picLocks noGrp="1" noChangeAspect="1"/>
          </p:cNvPicPr>
          <p:nvPr>
            <p:ph idx="1"/>
          </p:nvPr>
        </p:nvPicPr>
        <p:blipFill>
          <a:blip r:embed="rId2"/>
          <a:stretch>
            <a:fillRect/>
          </a:stretch>
        </p:blipFill>
        <p:spPr>
          <a:xfrm>
            <a:off x="1295400" y="759126"/>
            <a:ext cx="8353425" cy="3457575"/>
          </a:xfrm>
          <a:prstGeom prst="rect">
            <a:avLst/>
          </a:prstGeom>
        </p:spPr>
      </p:pic>
      <p:sp>
        <p:nvSpPr>
          <p:cNvPr id="11" name="Rectangle 10"/>
          <p:cNvSpPr/>
          <p:nvPr/>
        </p:nvSpPr>
        <p:spPr>
          <a:xfrm>
            <a:off x="1072550" y="4605400"/>
            <a:ext cx="10064151" cy="1631216"/>
          </a:xfrm>
          <a:prstGeom prst="rect">
            <a:avLst/>
          </a:prstGeom>
        </p:spPr>
        <p:txBody>
          <a:bodyPr wrap="square">
            <a:spAutoFit/>
          </a:bodyPr>
          <a:lstStyle/>
          <a:p>
            <a:pPr marL="285750" indent="-285750">
              <a:buFont typeface="Arial" panose="020B0604020202020204" pitchFamily="34" charset="0"/>
              <a:buChar char="•"/>
            </a:pPr>
            <a:r>
              <a:rPr lang="en-US" sz="2500" dirty="0"/>
              <a:t>Until 1964, the </a:t>
            </a:r>
            <a:r>
              <a:rPr lang="en-US" sz="2500" dirty="0">
                <a:solidFill>
                  <a:srgbClr val="FF0000"/>
                </a:solidFill>
              </a:rPr>
              <a:t>Zamindari system </a:t>
            </a:r>
            <a:r>
              <a:rPr lang="en-US" sz="2500" dirty="0"/>
              <a:t>of collecting the </a:t>
            </a:r>
            <a:r>
              <a:rPr lang="en-US" sz="2500" dirty="0">
                <a:solidFill>
                  <a:srgbClr val="FF0000"/>
                </a:solidFill>
              </a:rPr>
              <a:t>land revenue </a:t>
            </a:r>
            <a:r>
              <a:rPr lang="en-US" sz="2500" dirty="0"/>
              <a:t>and allocating the land for cultivation was in practice. Under this system, the </a:t>
            </a:r>
            <a:r>
              <a:rPr lang="en-US" sz="2500" dirty="0" err="1"/>
              <a:t>Zamindars</a:t>
            </a:r>
            <a:r>
              <a:rPr lang="en-US" sz="2500" dirty="0"/>
              <a:t> (landlords) used to collect land revenue from other holders on behalf of the government. This system was also </a:t>
            </a:r>
            <a:r>
              <a:rPr lang="en-US" sz="2500" dirty="0">
                <a:solidFill>
                  <a:srgbClr val="FF0000"/>
                </a:solidFill>
              </a:rPr>
              <a:t>abolished in 1964</a:t>
            </a:r>
            <a:r>
              <a:rPr lang="en-US" dirty="0"/>
              <a:t>.</a:t>
            </a:r>
          </a:p>
        </p:txBody>
      </p:sp>
    </p:spTree>
    <p:extLst>
      <p:ext uri="{BB962C8B-B14F-4D97-AF65-F5344CB8AC3E}">
        <p14:creationId xmlns:p14="http://schemas.microsoft.com/office/powerpoint/2010/main" val="3766193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868" y="158091"/>
            <a:ext cx="10515600" cy="592407"/>
          </a:xfrm>
        </p:spPr>
        <p:txBody>
          <a:bodyPr>
            <a:normAutofit fontScale="90000"/>
          </a:bodyPr>
          <a:lstStyle/>
          <a:p>
            <a:r>
              <a:rPr lang="en-US" dirty="0" err="1"/>
              <a:t>Contd</a:t>
            </a:r>
            <a:r>
              <a:rPr lang="en-US" dirty="0"/>
              <a:t>….</a:t>
            </a:r>
          </a:p>
        </p:txBody>
      </p:sp>
      <p:sp>
        <p:nvSpPr>
          <p:cNvPr id="3" name="Content Placeholder 2"/>
          <p:cNvSpPr>
            <a:spLocks noGrp="1"/>
          </p:cNvSpPr>
          <p:nvPr>
            <p:ph idx="1"/>
          </p:nvPr>
        </p:nvSpPr>
        <p:spPr>
          <a:xfrm>
            <a:off x="337868" y="836762"/>
            <a:ext cx="11015932" cy="5340201"/>
          </a:xfrm>
        </p:spPr>
        <p:txBody>
          <a:bodyPr/>
          <a:lstStyle/>
          <a:p>
            <a:r>
              <a:rPr lang="en-US" dirty="0" err="1">
                <a:solidFill>
                  <a:srgbClr val="FF0000"/>
                </a:solidFill>
              </a:rPr>
              <a:t>Badal</a:t>
            </a:r>
            <a:r>
              <a:rPr lang="en-US" dirty="0">
                <a:solidFill>
                  <a:srgbClr val="FF0000"/>
                </a:solidFill>
              </a:rPr>
              <a:t> commission</a:t>
            </a:r>
          </a:p>
          <a:p>
            <a:r>
              <a:rPr lang="en-US" dirty="0"/>
              <a:t>After abolishing the ‘</a:t>
            </a:r>
            <a:r>
              <a:rPr lang="en-US" dirty="0">
                <a:solidFill>
                  <a:srgbClr val="FF0000"/>
                </a:solidFill>
              </a:rPr>
              <a:t>dual ownership</a:t>
            </a:r>
            <a:r>
              <a:rPr lang="en-US" dirty="0"/>
              <a:t>’ on land in 1996, government initiated ‘</a:t>
            </a:r>
            <a:r>
              <a:rPr lang="en-US" dirty="0">
                <a:solidFill>
                  <a:srgbClr val="FF0000"/>
                </a:solidFill>
              </a:rPr>
              <a:t>land bank</a:t>
            </a:r>
            <a:r>
              <a:rPr lang="en-US" dirty="0"/>
              <a:t>’ policy, which is considered as ‘</a:t>
            </a:r>
            <a:r>
              <a:rPr lang="en-US" dirty="0">
                <a:solidFill>
                  <a:srgbClr val="FF0000"/>
                </a:solidFill>
              </a:rPr>
              <a:t>market-led</a:t>
            </a:r>
            <a:r>
              <a:rPr lang="en-US" dirty="0"/>
              <a:t>’ land reform program, which aims to match ‘</a:t>
            </a:r>
            <a:r>
              <a:rPr lang="en-US" dirty="0">
                <a:solidFill>
                  <a:srgbClr val="FF0000"/>
                </a:solidFill>
              </a:rPr>
              <a:t>willing sellers and willing buyers</a:t>
            </a:r>
            <a:r>
              <a:rPr lang="en-US" dirty="0"/>
              <a:t>’, and provides credit, </a:t>
            </a:r>
            <a:r>
              <a:rPr lang="en-US" dirty="0">
                <a:solidFill>
                  <a:srgbClr val="FF0000"/>
                </a:solidFill>
              </a:rPr>
              <a:t>payable in 15 years</a:t>
            </a:r>
            <a:r>
              <a:rPr lang="en-US" dirty="0"/>
              <a:t>, to poor landless and marginal farmers to buy land. It was implemented since </a:t>
            </a:r>
            <a:r>
              <a:rPr lang="en-US" dirty="0">
                <a:solidFill>
                  <a:srgbClr val="FF0000"/>
                </a:solidFill>
              </a:rPr>
              <a:t>2005</a:t>
            </a:r>
            <a:r>
              <a:rPr lang="en-US" dirty="0"/>
              <a:t>. This was also supported by </a:t>
            </a:r>
            <a:r>
              <a:rPr lang="en-US" dirty="0">
                <a:solidFill>
                  <a:srgbClr val="FF0000"/>
                </a:solidFill>
              </a:rPr>
              <a:t>World Bank</a:t>
            </a:r>
            <a:r>
              <a:rPr lang="en-US" dirty="0"/>
              <a:t>. </a:t>
            </a:r>
          </a:p>
          <a:p>
            <a:r>
              <a:rPr lang="en-US" dirty="0"/>
              <a:t>But it was also </a:t>
            </a:r>
            <a:r>
              <a:rPr lang="en-US" dirty="0">
                <a:solidFill>
                  <a:srgbClr val="FF0000"/>
                </a:solidFill>
              </a:rPr>
              <a:t>not be able to address other fundamental land related problems </a:t>
            </a:r>
            <a:r>
              <a:rPr lang="en-US" dirty="0"/>
              <a:t>such as tenancy rights of unregistered tenants or acquiring land above ceiling or land fragmentation, etc. After the 2006 political change, this program was formally stopped.</a:t>
            </a:r>
          </a:p>
        </p:txBody>
      </p:sp>
    </p:spTree>
    <p:extLst>
      <p:ext uri="{BB962C8B-B14F-4D97-AF65-F5344CB8AC3E}">
        <p14:creationId xmlns:p14="http://schemas.microsoft.com/office/powerpoint/2010/main" val="481494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483" y="244355"/>
            <a:ext cx="10515600" cy="428505"/>
          </a:xfrm>
        </p:spPr>
        <p:txBody>
          <a:bodyPr>
            <a:normAutofit fontScale="90000"/>
          </a:bodyPr>
          <a:lstStyle/>
          <a:p>
            <a:r>
              <a:rPr lang="en-US" dirty="0"/>
              <a:t>Other law associated to land affecting land reform</a:t>
            </a:r>
          </a:p>
        </p:txBody>
      </p:sp>
      <p:sp>
        <p:nvSpPr>
          <p:cNvPr id="3" name="Content Placeholder 2"/>
          <p:cNvSpPr>
            <a:spLocks noGrp="1"/>
          </p:cNvSpPr>
          <p:nvPr>
            <p:ph idx="1"/>
          </p:nvPr>
        </p:nvSpPr>
        <p:spPr>
          <a:xfrm>
            <a:off x="277483" y="854015"/>
            <a:ext cx="11076317" cy="5322948"/>
          </a:xfrm>
        </p:spPr>
        <p:txBody>
          <a:bodyPr>
            <a:normAutofit fontScale="92500" lnSpcReduction="10000"/>
          </a:bodyPr>
          <a:lstStyle/>
          <a:p>
            <a:r>
              <a:rPr lang="en-US" dirty="0"/>
              <a:t>Land Acquisition Act, 1977</a:t>
            </a:r>
          </a:p>
          <a:p>
            <a:pPr>
              <a:buFont typeface="Wingdings" panose="05000000000000000000" pitchFamily="2" charset="2"/>
              <a:buChar char="Ø"/>
            </a:pPr>
            <a:r>
              <a:rPr lang="en-US" dirty="0"/>
              <a:t>  acquiring private lands for the purpose of public use. </a:t>
            </a:r>
          </a:p>
          <a:p>
            <a:r>
              <a:rPr lang="en-US" dirty="0" err="1"/>
              <a:t>Birta</a:t>
            </a:r>
            <a:r>
              <a:rPr lang="en-US" dirty="0"/>
              <a:t> Abolition Act, 1959</a:t>
            </a:r>
          </a:p>
          <a:p>
            <a:pPr>
              <a:buFont typeface="Wingdings" panose="05000000000000000000" pitchFamily="2" charset="2"/>
              <a:buChar char="Ø"/>
            </a:pPr>
            <a:r>
              <a:rPr lang="en-US" dirty="0"/>
              <a:t> abolished all individual rights on </a:t>
            </a:r>
            <a:r>
              <a:rPr lang="en-US" dirty="0" err="1"/>
              <a:t>Birta</a:t>
            </a:r>
            <a:r>
              <a:rPr lang="en-US" dirty="0"/>
              <a:t> forests and lands, and nationalized them without paying any compensation to the previous owners. </a:t>
            </a:r>
          </a:p>
          <a:p>
            <a:r>
              <a:rPr lang="en-US" dirty="0"/>
              <a:t>Land Revenue Act, 1977</a:t>
            </a:r>
          </a:p>
          <a:p>
            <a:pPr>
              <a:buFont typeface="Wingdings" panose="05000000000000000000" pitchFamily="2" charset="2"/>
              <a:buChar char="Ø"/>
            </a:pPr>
            <a:r>
              <a:rPr lang="en-US" dirty="0"/>
              <a:t> to collect effectively land revenues from the cultivable land</a:t>
            </a:r>
          </a:p>
          <a:p>
            <a:r>
              <a:rPr lang="en-US" dirty="0"/>
              <a:t>Trust Corporation (</a:t>
            </a:r>
            <a:r>
              <a:rPr lang="en-US" dirty="0" err="1"/>
              <a:t>Guthi</a:t>
            </a:r>
            <a:r>
              <a:rPr lang="en-US" dirty="0"/>
              <a:t>) Act 1976</a:t>
            </a:r>
          </a:p>
          <a:p>
            <a:r>
              <a:rPr lang="en-US" dirty="0"/>
              <a:t>Land Survey and Measurement Act, 1962</a:t>
            </a:r>
          </a:p>
          <a:p>
            <a:r>
              <a:rPr lang="en-US" dirty="0"/>
              <a:t>Range Land( grasslands, </a:t>
            </a:r>
            <a:r>
              <a:rPr lang="en-US" dirty="0" err="1"/>
              <a:t>shrublands</a:t>
            </a:r>
            <a:r>
              <a:rPr lang="en-US" dirty="0"/>
              <a:t>, woodlands, wetlands) Nationalization Act, 1974</a:t>
            </a:r>
          </a:p>
          <a:p>
            <a:pPr>
              <a:buFont typeface="Wingdings" panose="05000000000000000000" pitchFamily="2" charset="2"/>
              <a:buChar char="Ø"/>
            </a:pPr>
            <a:r>
              <a:rPr lang="en-US" dirty="0"/>
              <a:t> to </a:t>
            </a:r>
            <a:r>
              <a:rPr lang="en-US" dirty="0">
                <a:solidFill>
                  <a:srgbClr val="FF0000"/>
                </a:solidFill>
              </a:rPr>
              <a:t>nationalize the rangeland</a:t>
            </a:r>
            <a:r>
              <a:rPr lang="en-US" dirty="0"/>
              <a:t> for the economic interest of the people of Nepal.</a:t>
            </a:r>
          </a:p>
        </p:txBody>
      </p:sp>
    </p:spTree>
    <p:extLst>
      <p:ext uri="{BB962C8B-B14F-4D97-AF65-F5344CB8AC3E}">
        <p14:creationId xmlns:p14="http://schemas.microsoft.com/office/powerpoint/2010/main" val="3932134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idx="1"/>
          </p:nvPr>
        </p:nvSpPr>
        <p:spPr/>
        <p:txBody>
          <a:bodyPr/>
          <a:lstStyle/>
          <a:p>
            <a:r>
              <a:rPr lang="en-US" dirty="0"/>
              <a:t>Agriculture Perspective Plan (1995-2015)</a:t>
            </a:r>
          </a:p>
          <a:p>
            <a:r>
              <a:rPr lang="en-US" dirty="0"/>
              <a:t>Agricultural Policy 2004</a:t>
            </a:r>
          </a:p>
          <a:p>
            <a:endParaRPr lang="en-US" dirty="0"/>
          </a:p>
          <a:p>
            <a:endParaRPr lang="en-US" dirty="0"/>
          </a:p>
          <a:p>
            <a:r>
              <a:rPr lang="en-US" dirty="0"/>
              <a:t>Note : also go through </a:t>
            </a:r>
            <a:r>
              <a:rPr lang="en-US" dirty="0">
                <a:hlinkClick r:id="rId2"/>
              </a:rPr>
              <a:t>Land Reform in Nepal by </a:t>
            </a:r>
            <a:endParaRPr lang="en-US" dirty="0"/>
          </a:p>
        </p:txBody>
      </p:sp>
    </p:spTree>
    <p:extLst>
      <p:ext uri="{BB962C8B-B14F-4D97-AF65-F5344CB8AC3E}">
        <p14:creationId xmlns:p14="http://schemas.microsoft.com/office/powerpoint/2010/main" val="582317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 market</a:t>
            </a:r>
          </a:p>
        </p:txBody>
      </p:sp>
      <p:sp>
        <p:nvSpPr>
          <p:cNvPr id="3" name="Content Placeholder 2"/>
          <p:cNvSpPr>
            <a:spLocks noGrp="1"/>
          </p:cNvSpPr>
          <p:nvPr>
            <p:ph sz="quarter" idx="1"/>
          </p:nvPr>
        </p:nvSpPr>
        <p:spPr/>
        <p:txBody>
          <a:bodyPr/>
          <a:lstStyle/>
          <a:p>
            <a:pPr>
              <a:lnSpc>
                <a:spcPct val="150000"/>
              </a:lnSpc>
            </a:pPr>
            <a:r>
              <a:rPr lang="en-US" dirty="0"/>
              <a:t>What is a market?  = </a:t>
            </a:r>
            <a:r>
              <a:rPr lang="en-GB" dirty="0"/>
              <a:t>any situation whether </a:t>
            </a:r>
            <a:r>
              <a:rPr lang="en-GB" dirty="0">
                <a:solidFill>
                  <a:srgbClr val="FF0000"/>
                </a:solidFill>
              </a:rPr>
              <a:t>formal or informal </a:t>
            </a:r>
            <a:r>
              <a:rPr lang="en-GB" dirty="0"/>
              <a:t>where buyers and sellers are </a:t>
            </a:r>
            <a:r>
              <a:rPr lang="en-GB" dirty="0">
                <a:solidFill>
                  <a:srgbClr val="FF0000"/>
                </a:solidFill>
              </a:rPr>
              <a:t>brought together </a:t>
            </a:r>
            <a:r>
              <a:rPr lang="en-GB" dirty="0"/>
              <a:t>to </a:t>
            </a:r>
            <a:r>
              <a:rPr lang="en-GB" dirty="0">
                <a:solidFill>
                  <a:srgbClr val="FF0000"/>
                </a:solidFill>
              </a:rPr>
              <a:t>fix a price </a:t>
            </a:r>
            <a:r>
              <a:rPr lang="en-GB" dirty="0"/>
              <a:t>(based on demand and supply) at which </a:t>
            </a:r>
            <a:r>
              <a:rPr lang="en-GB" dirty="0">
                <a:solidFill>
                  <a:srgbClr val="FF0000"/>
                </a:solidFill>
              </a:rPr>
              <a:t>goods and services </a:t>
            </a:r>
            <a:r>
              <a:rPr lang="en-GB" dirty="0"/>
              <a:t>can be exchanged.</a:t>
            </a:r>
          </a:p>
          <a:p>
            <a:pPr>
              <a:lnSpc>
                <a:spcPct val="150000"/>
              </a:lnSpc>
            </a:pPr>
            <a:r>
              <a:rPr lang="en-US" dirty="0"/>
              <a:t>A market in rights to land</a:t>
            </a:r>
          </a:p>
          <a:p>
            <a:pPr>
              <a:lnSpc>
                <a:spcPct val="150000"/>
              </a:lnSpc>
            </a:pPr>
            <a:r>
              <a:rPr lang="en-US" dirty="0"/>
              <a:t>Land Rights as a commodity</a:t>
            </a:r>
          </a:p>
          <a:p>
            <a:endParaRPr lang="en-US" dirty="0"/>
          </a:p>
          <a:p>
            <a:pPr>
              <a:buNone/>
            </a:pPr>
            <a:endParaRPr lang="en-US" dirty="0"/>
          </a:p>
        </p:txBody>
      </p:sp>
    </p:spTree>
    <p:extLst>
      <p:ext uri="{BB962C8B-B14F-4D97-AF65-F5344CB8AC3E}">
        <p14:creationId xmlns:p14="http://schemas.microsoft.com/office/powerpoint/2010/main" val="3659959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828801" y="304800"/>
            <a:ext cx="3650615" cy="3241040"/>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4800600" y="3657600"/>
            <a:ext cx="5322570" cy="2838450"/>
          </a:xfrm>
          <a:prstGeom prst="rect">
            <a:avLst/>
          </a:prstGeom>
          <a:noFill/>
          <a:ln w="9525">
            <a:noFill/>
            <a:miter lim="800000"/>
            <a:headEnd/>
            <a:tailEnd/>
          </a:ln>
        </p:spPr>
      </p:pic>
      <p:sp>
        <p:nvSpPr>
          <p:cNvPr id="6" name="Rectangle 5"/>
          <p:cNvSpPr/>
          <p:nvPr/>
        </p:nvSpPr>
        <p:spPr>
          <a:xfrm>
            <a:off x="1828801" y="6172200"/>
            <a:ext cx="2816797" cy="369332"/>
          </a:xfrm>
          <a:prstGeom prst="rect">
            <a:avLst/>
          </a:prstGeom>
        </p:spPr>
        <p:txBody>
          <a:bodyPr wrap="none">
            <a:spAutoFit/>
          </a:bodyPr>
          <a:lstStyle/>
          <a:p>
            <a:r>
              <a:rPr lang="en-US" dirty="0"/>
              <a:t>(Dale and McLaughlin,1999)</a:t>
            </a:r>
          </a:p>
        </p:txBody>
      </p:sp>
      <p:sp>
        <p:nvSpPr>
          <p:cNvPr id="7" name="TextBox 6"/>
          <p:cNvSpPr txBox="1"/>
          <p:nvPr/>
        </p:nvSpPr>
        <p:spPr>
          <a:xfrm>
            <a:off x="1752600" y="4648200"/>
            <a:ext cx="2743200" cy="923330"/>
          </a:xfrm>
          <a:prstGeom prst="rect">
            <a:avLst/>
          </a:prstGeom>
          <a:noFill/>
        </p:spPr>
        <p:txBody>
          <a:bodyPr wrap="square" rtlCol="0">
            <a:spAutoFit/>
          </a:bodyPr>
          <a:lstStyle/>
          <a:p>
            <a:r>
              <a:rPr lang="en-US" dirty="0"/>
              <a:t>Emphasis on the holding and registration of rights in land.</a:t>
            </a:r>
          </a:p>
        </p:txBody>
      </p:sp>
      <p:sp>
        <p:nvSpPr>
          <p:cNvPr id="8" name="TextBox 7"/>
          <p:cNvSpPr txBox="1"/>
          <p:nvPr/>
        </p:nvSpPr>
        <p:spPr>
          <a:xfrm>
            <a:off x="6477000" y="1752601"/>
            <a:ext cx="4038600" cy="646331"/>
          </a:xfrm>
          <a:prstGeom prst="rect">
            <a:avLst/>
          </a:prstGeom>
          <a:noFill/>
        </p:spPr>
        <p:txBody>
          <a:bodyPr wrap="square" rtlCol="0">
            <a:spAutoFit/>
          </a:bodyPr>
          <a:lstStyle/>
          <a:p>
            <a:r>
              <a:rPr lang="en-US" dirty="0"/>
              <a:t>Concerned with development and use of land</a:t>
            </a:r>
          </a:p>
        </p:txBody>
      </p:sp>
      <p:sp>
        <p:nvSpPr>
          <p:cNvPr id="9" name="TextBox 8"/>
          <p:cNvSpPr txBox="1"/>
          <p:nvPr/>
        </p:nvSpPr>
        <p:spPr>
          <a:xfrm>
            <a:off x="5410200" y="2667000"/>
            <a:ext cx="2362200" cy="381000"/>
          </a:xfrm>
          <a:prstGeom prst="rect">
            <a:avLst/>
          </a:prstGeom>
          <a:noFill/>
        </p:spPr>
        <p:txBody>
          <a:bodyPr wrap="square" rtlCol="0">
            <a:spAutoFit/>
          </a:bodyPr>
          <a:lstStyle/>
          <a:p>
            <a:r>
              <a:rPr lang="en-US" dirty="0"/>
              <a:t>Emphasis on land tax</a:t>
            </a:r>
          </a:p>
        </p:txBody>
      </p:sp>
      <p:cxnSp>
        <p:nvCxnSpPr>
          <p:cNvPr id="11" name="Straight Arrow Connector 10"/>
          <p:cNvCxnSpPr/>
          <p:nvPr/>
        </p:nvCxnSpPr>
        <p:spPr>
          <a:xfrm rot="10800000" flipV="1">
            <a:off x="4191000" y="4572000"/>
            <a:ext cx="990600" cy="30480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6858000" y="3276600"/>
            <a:ext cx="7620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8534400" y="2819400"/>
            <a:ext cx="1600200" cy="38100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57600" y="152400"/>
            <a:ext cx="1524000" cy="369332"/>
          </a:xfrm>
          <a:prstGeom prst="rect">
            <a:avLst/>
          </a:prstGeom>
          <a:noFill/>
        </p:spPr>
        <p:txBody>
          <a:bodyPr wrap="square" rtlCol="0">
            <a:spAutoFit/>
          </a:bodyPr>
          <a:lstStyle/>
          <a:p>
            <a:r>
              <a:rPr lang="en-US" dirty="0"/>
              <a:t>Ownership</a:t>
            </a:r>
          </a:p>
        </p:txBody>
      </p:sp>
      <p:sp>
        <p:nvSpPr>
          <p:cNvPr id="14" name="TextBox 13"/>
          <p:cNvSpPr txBox="1"/>
          <p:nvPr/>
        </p:nvSpPr>
        <p:spPr>
          <a:xfrm>
            <a:off x="5486400" y="3200400"/>
            <a:ext cx="990600" cy="369332"/>
          </a:xfrm>
          <a:prstGeom prst="rect">
            <a:avLst/>
          </a:prstGeom>
          <a:noFill/>
        </p:spPr>
        <p:txBody>
          <a:bodyPr wrap="square" rtlCol="0">
            <a:spAutoFit/>
          </a:bodyPr>
          <a:lstStyle/>
          <a:p>
            <a:r>
              <a:rPr lang="en-US" dirty="0"/>
              <a:t>Use</a:t>
            </a:r>
          </a:p>
        </p:txBody>
      </p:sp>
      <p:sp>
        <p:nvSpPr>
          <p:cNvPr id="16" name="TextBox 15"/>
          <p:cNvSpPr txBox="1"/>
          <p:nvPr/>
        </p:nvSpPr>
        <p:spPr>
          <a:xfrm>
            <a:off x="1676400" y="3505200"/>
            <a:ext cx="990600" cy="369332"/>
          </a:xfrm>
          <a:prstGeom prst="rect">
            <a:avLst/>
          </a:prstGeom>
          <a:noFill/>
        </p:spPr>
        <p:txBody>
          <a:bodyPr wrap="square" rtlCol="0">
            <a:spAutoFit/>
          </a:bodyPr>
          <a:lstStyle/>
          <a:p>
            <a:r>
              <a:rPr lang="en-US" dirty="0"/>
              <a:t>Value</a:t>
            </a:r>
          </a:p>
        </p:txBody>
      </p:sp>
    </p:spTree>
    <p:extLst>
      <p:ext uri="{BB962C8B-B14F-4D97-AF65-F5344CB8AC3E}">
        <p14:creationId xmlns:p14="http://schemas.microsoft.com/office/powerpoint/2010/main" val="2558532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Which facilitators of the land market?</a:t>
            </a:r>
            <a:endParaRPr lang="en-US" dirty="0"/>
          </a:p>
        </p:txBody>
      </p:sp>
      <p:sp>
        <p:nvSpPr>
          <p:cNvPr id="3" name="Content Placeholder 2"/>
          <p:cNvSpPr>
            <a:spLocks noGrp="1"/>
          </p:cNvSpPr>
          <p:nvPr>
            <p:ph sz="quarter" idx="1"/>
          </p:nvPr>
        </p:nvSpPr>
        <p:spPr/>
        <p:txBody>
          <a:bodyPr>
            <a:normAutofit/>
          </a:bodyPr>
          <a:lstStyle/>
          <a:p>
            <a:pPr>
              <a:lnSpc>
                <a:spcPct val="80000"/>
              </a:lnSpc>
            </a:pPr>
            <a:r>
              <a:rPr lang="en-GB" dirty="0">
                <a:solidFill>
                  <a:srgbClr val="FF0000"/>
                </a:solidFill>
              </a:rPr>
              <a:t>Notary Public</a:t>
            </a:r>
            <a:r>
              <a:rPr lang="en-GB" dirty="0"/>
              <a:t>: drawing up legal documents </a:t>
            </a:r>
            <a:endParaRPr lang="en-GB" i="1" dirty="0"/>
          </a:p>
          <a:p>
            <a:pPr>
              <a:lnSpc>
                <a:spcPct val="80000"/>
              </a:lnSpc>
            </a:pPr>
            <a:r>
              <a:rPr lang="en-GB" dirty="0">
                <a:solidFill>
                  <a:srgbClr val="FF0000"/>
                </a:solidFill>
              </a:rPr>
              <a:t>Private conveyancers</a:t>
            </a:r>
            <a:r>
              <a:rPr lang="en-GB" dirty="0"/>
              <a:t>: assisting buyers and sellers in making contract of sales</a:t>
            </a:r>
          </a:p>
          <a:p>
            <a:pPr>
              <a:lnSpc>
                <a:spcPct val="80000"/>
              </a:lnSpc>
            </a:pPr>
            <a:r>
              <a:rPr lang="en-GB" dirty="0">
                <a:solidFill>
                  <a:srgbClr val="FF0000"/>
                </a:solidFill>
              </a:rPr>
              <a:t>Real estate agents (</a:t>
            </a:r>
            <a:r>
              <a:rPr lang="en-GB" i="1" dirty="0">
                <a:solidFill>
                  <a:srgbClr val="FF0000"/>
                </a:solidFill>
              </a:rPr>
              <a:t>brokers</a:t>
            </a:r>
            <a:r>
              <a:rPr lang="en-GB" dirty="0">
                <a:solidFill>
                  <a:srgbClr val="FF0000"/>
                </a:solidFill>
              </a:rPr>
              <a:t>): </a:t>
            </a:r>
            <a:r>
              <a:rPr lang="en-GB" dirty="0"/>
              <a:t>bringing together supply and demand</a:t>
            </a:r>
          </a:p>
          <a:p>
            <a:pPr>
              <a:lnSpc>
                <a:spcPct val="80000"/>
              </a:lnSpc>
            </a:pPr>
            <a:r>
              <a:rPr lang="en-GB" dirty="0">
                <a:solidFill>
                  <a:srgbClr val="FF0000"/>
                </a:solidFill>
              </a:rPr>
              <a:t>Valuers, appraisers, assessors: </a:t>
            </a:r>
            <a:r>
              <a:rPr lang="en-GB" dirty="0"/>
              <a:t>estimating the value of property</a:t>
            </a:r>
          </a:p>
          <a:p>
            <a:pPr>
              <a:lnSpc>
                <a:spcPct val="80000"/>
              </a:lnSpc>
            </a:pPr>
            <a:r>
              <a:rPr lang="en-GB" dirty="0">
                <a:solidFill>
                  <a:srgbClr val="FF0000"/>
                </a:solidFill>
              </a:rPr>
              <a:t>Banks:</a:t>
            </a:r>
            <a:r>
              <a:rPr lang="en-GB" dirty="0"/>
              <a:t> providing credit</a:t>
            </a:r>
          </a:p>
          <a:p>
            <a:pPr>
              <a:lnSpc>
                <a:spcPct val="80000"/>
              </a:lnSpc>
            </a:pPr>
            <a:r>
              <a:rPr lang="en-GB" dirty="0">
                <a:solidFill>
                  <a:srgbClr val="FF0000"/>
                </a:solidFill>
              </a:rPr>
              <a:t>Land administrators: </a:t>
            </a:r>
            <a:r>
              <a:rPr lang="en-GB" dirty="0"/>
              <a:t>providing land tenure security and land information</a:t>
            </a:r>
          </a:p>
          <a:p>
            <a:endParaRPr lang="en-US" dirty="0"/>
          </a:p>
        </p:txBody>
      </p:sp>
    </p:spTree>
    <p:extLst>
      <p:ext uri="{BB962C8B-B14F-4D97-AF65-F5344CB8AC3E}">
        <p14:creationId xmlns:p14="http://schemas.microsoft.com/office/powerpoint/2010/main" val="3103727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19" y="278861"/>
            <a:ext cx="10515600" cy="1325563"/>
          </a:xfrm>
        </p:spPr>
        <p:txBody>
          <a:bodyPr/>
          <a:lstStyle/>
          <a:p>
            <a:r>
              <a:rPr lang="en-GB" dirty="0"/>
              <a:t>Which players in the land market?</a:t>
            </a:r>
            <a:endParaRPr lang="en-US" dirty="0"/>
          </a:p>
        </p:txBody>
      </p:sp>
      <p:sp>
        <p:nvSpPr>
          <p:cNvPr id="3" name="Content Placeholder 2"/>
          <p:cNvSpPr>
            <a:spLocks noGrp="1"/>
          </p:cNvSpPr>
          <p:nvPr>
            <p:ph sz="quarter" idx="1"/>
          </p:nvPr>
        </p:nvSpPr>
        <p:spPr>
          <a:xfrm>
            <a:off x="336430" y="1742536"/>
            <a:ext cx="11017370" cy="4434427"/>
          </a:xfrm>
        </p:spPr>
        <p:txBody>
          <a:bodyPr/>
          <a:lstStyle/>
          <a:p>
            <a:r>
              <a:rPr lang="en-GB" dirty="0">
                <a:solidFill>
                  <a:srgbClr val="FF0000"/>
                </a:solidFill>
              </a:rPr>
              <a:t>Buyers and sellers: </a:t>
            </a:r>
            <a:r>
              <a:rPr lang="en-GB" dirty="0"/>
              <a:t>supply and demand</a:t>
            </a:r>
          </a:p>
          <a:p>
            <a:r>
              <a:rPr lang="en-GB" dirty="0">
                <a:solidFill>
                  <a:srgbClr val="FF0000"/>
                </a:solidFill>
              </a:rPr>
              <a:t>Government </a:t>
            </a:r>
            <a:br>
              <a:rPr lang="en-GB" dirty="0"/>
            </a:br>
            <a:r>
              <a:rPr lang="en-GB" dirty="0"/>
              <a:t>- market policy: restrictions, subsidy, </a:t>
            </a:r>
            <a:br>
              <a:rPr lang="en-GB" dirty="0"/>
            </a:br>
            <a:r>
              <a:rPr lang="en-GB" dirty="0"/>
              <a:t>- social housing: rental market </a:t>
            </a:r>
            <a:br>
              <a:rPr lang="en-GB" dirty="0"/>
            </a:br>
            <a:r>
              <a:rPr lang="en-GB" dirty="0"/>
              <a:t>- spatial planning: allocation</a:t>
            </a:r>
            <a:br>
              <a:rPr lang="en-GB" dirty="0"/>
            </a:br>
            <a:r>
              <a:rPr lang="en-GB" dirty="0"/>
              <a:t>- fiscal policy: taxation and tax deductibility</a:t>
            </a:r>
          </a:p>
          <a:p>
            <a:r>
              <a:rPr lang="en-GB" dirty="0">
                <a:solidFill>
                  <a:srgbClr val="FF0000"/>
                </a:solidFill>
              </a:rPr>
              <a:t>Housing corporations: </a:t>
            </a:r>
            <a:r>
              <a:rPr lang="en-GB" dirty="0"/>
              <a:t>market rented houses </a:t>
            </a:r>
          </a:p>
          <a:p>
            <a:r>
              <a:rPr lang="en-GB" dirty="0">
                <a:solidFill>
                  <a:srgbClr val="FF0000"/>
                </a:solidFill>
              </a:rPr>
              <a:t>Real estate developers: </a:t>
            </a:r>
            <a:r>
              <a:rPr lang="en-GB" dirty="0"/>
              <a:t>market property development</a:t>
            </a:r>
          </a:p>
          <a:p>
            <a:endParaRPr lang="en-US" dirty="0"/>
          </a:p>
        </p:txBody>
      </p:sp>
    </p:spTree>
    <p:extLst>
      <p:ext uri="{BB962C8B-B14F-4D97-AF65-F5344CB8AC3E}">
        <p14:creationId xmlns:p14="http://schemas.microsoft.com/office/powerpoint/2010/main" val="3542351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 Market Imperfections</a:t>
            </a:r>
          </a:p>
        </p:txBody>
      </p:sp>
      <p:sp>
        <p:nvSpPr>
          <p:cNvPr id="3" name="Content Placeholder 2"/>
          <p:cNvSpPr>
            <a:spLocks noGrp="1"/>
          </p:cNvSpPr>
          <p:nvPr>
            <p:ph sz="quarter" idx="1"/>
          </p:nvPr>
        </p:nvSpPr>
        <p:spPr/>
        <p:txBody>
          <a:bodyPr/>
          <a:lstStyle/>
          <a:p>
            <a:r>
              <a:rPr lang="en-US" dirty="0"/>
              <a:t>Difficulty to prove evidence of ownership</a:t>
            </a:r>
          </a:p>
          <a:p>
            <a:r>
              <a:rPr lang="en-US" dirty="0"/>
              <a:t>Unequal access to information</a:t>
            </a:r>
          </a:p>
          <a:p>
            <a:r>
              <a:rPr lang="en-US" dirty="0"/>
              <a:t>High transaction costs</a:t>
            </a:r>
          </a:p>
          <a:p>
            <a:r>
              <a:rPr lang="en-US" dirty="0"/>
              <a:t>Bureaucratic procedures</a:t>
            </a:r>
          </a:p>
          <a:p>
            <a:r>
              <a:rPr lang="en-US" dirty="0"/>
              <a:t>Planning and public acquisition</a:t>
            </a:r>
          </a:p>
          <a:p>
            <a:endParaRPr lang="en-US" dirty="0"/>
          </a:p>
        </p:txBody>
      </p:sp>
    </p:spTree>
    <p:extLst>
      <p:ext uri="{BB962C8B-B14F-4D97-AF65-F5344CB8AC3E}">
        <p14:creationId xmlns:p14="http://schemas.microsoft.com/office/powerpoint/2010/main" val="1206540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Modelling the land market: three pillar model</a:t>
            </a:r>
            <a:endParaRPr lang="en-US" dirty="0"/>
          </a:p>
        </p:txBody>
      </p:sp>
      <p:sp>
        <p:nvSpPr>
          <p:cNvPr id="5" name="Oval 6"/>
          <p:cNvSpPr>
            <a:spLocks noChangeArrowheads="1"/>
          </p:cNvSpPr>
          <p:nvPr/>
        </p:nvSpPr>
        <p:spPr bwMode="auto">
          <a:xfrm>
            <a:off x="3575050" y="1412875"/>
            <a:ext cx="4078288" cy="1219200"/>
          </a:xfrm>
          <a:prstGeom prst="ellipse">
            <a:avLst/>
          </a:prstGeom>
          <a:solidFill>
            <a:schemeClr val="hlink"/>
          </a:solidFill>
          <a:ln w="12700">
            <a:solidFill>
              <a:schemeClr val="tx1"/>
            </a:solidFill>
            <a:round/>
            <a:headEnd type="none" w="sm" len="sm"/>
            <a:tailEnd type="none" w="sm" len="sm"/>
          </a:ln>
          <a:effectLst/>
        </p:spPr>
        <p:txBody>
          <a:bodyPr wrap="none" anchor="ctr"/>
          <a:lstStyle/>
          <a:p>
            <a:endParaRPr lang="en-US"/>
          </a:p>
        </p:txBody>
      </p:sp>
      <p:sp>
        <p:nvSpPr>
          <p:cNvPr id="6" name="Text Box 8"/>
          <p:cNvSpPr txBox="1">
            <a:spLocks noChangeArrowheads="1"/>
          </p:cNvSpPr>
          <p:nvPr/>
        </p:nvSpPr>
        <p:spPr bwMode="auto">
          <a:xfrm>
            <a:off x="4656139" y="1700213"/>
            <a:ext cx="1944687" cy="519112"/>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GB" sz="2800" dirty="0"/>
              <a:t>land market</a:t>
            </a:r>
          </a:p>
        </p:txBody>
      </p:sp>
      <p:sp>
        <p:nvSpPr>
          <p:cNvPr id="7" name="Oval 7"/>
          <p:cNvSpPr>
            <a:spLocks noChangeArrowheads="1"/>
          </p:cNvSpPr>
          <p:nvPr/>
        </p:nvSpPr>
        <p:spPr bwMode="auto">
          <a:xfrm>
            <a:off x="3657600" y="4724400"/>
            <a:ext cx="4078288" cy="1219200"/>
          </a:xfrm>
          <a:prstGeom prst="ellipse">
            <a:avLst/>
          </a:prstGeom>
          <a:solidFill>
            <a:schemeClr val="hlink"/>
          </a:solidFill>
          <a:ln w="12700">
            <a:solidFill>
              <a:schemeClr val="tx1"/>
            </a:solidFill>
            <a:round/>
            <a:headEnd type="none" w="sm" len="sm"/>
            <a:tailEnd type="none" w="sm" len="sm"/>
          </a:ln>
          <a:effectLst/>
        </p:spPr>
        <p:txBody>
          <a:bodyPr wrap="none" anchor="ctr"/>
          <a:lstStyle/>
          <a:p>
            <a:endParaRPr lang="en-US"/>
          </a:p>
        </p:txBody>
      </p:sp>
      <p:sp>
        <p:nvSpPr>
          <p:cNvPr id="8" name="Line 9"/>
          <p:cNvSpPr>
            <a:spLocks noChangeShapeType="1"/>
          </p:cNvSpPr>
          <p:nvPr/>
        </p:nvSpPr>
        <p:spPr bwMode="auto">
          <a:xfrm flipH="1">
            <a:off x="7362826" y="3352800"/>
            <a:ext cx="773113" cy="0"/>
          </a:xfrm>
          <a:prstGeom prst="line">
            <a:avLst/>
          </a:prstGeom>
          <a:noFill/>
          <a:ln w="12700">
            <a:solidFill>
              <a:schemeClr val="tx1"/>
            </a:solidFill>
            <a:round/>
            <a:headEnd type="triangle" w="med" len="med"/>
            <a:tailEnd type="none" w="sm" len="sm"/>
          </a:ln>
          <a:effectLst/>
        </p:spPr>
        <p:txBody>
          <a:bodyPr wrap="none" anchor="ctr"/>
          <a:lstStyle/>
          <a:p>
            <a:endParaRPr lang="en-US"/>
          </a:p>
        </p:txBody>
      </p:sp>
      <p:sp>
        <p:nvSpPr>
          <p:cNvPr id="9" name="Text Box 10"/>
          <p:cNvSpPr txBox="1">
            <a:spLocks noChangeArrowheads="1"/>
          </p:cNvSpPr>
          <p:nvPr/>
        </p:nvSpPr>
        <p:spPr bwMode="auto">
          <a:xfrm>
            <a:off x="8135939" y="2743201"/>
            <a:ext cx="2251075" cy="646331"/>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GB" dirty="0"/>
              <a:t>PILLAR:</a:t>
            </a:r>
            <a:br>
              <a:rPr lang="en-GB" dirty="0"/>
            </a:br>
            <a:r>
              <a:rPr lang="en-GB" dirty="0"/>
              <a:t>Financial services</a:t>
            </a:r>
          </a:p>
        </p:txBody>
      </p:sp>
      <p:sp>
        <p:nvSpPr>
          <p:cNvPr id="10" name="Text Box 12"/>
          <p:cNvSpPr txBox="1">
            <a:spLocks noChangeArrowheads="1"/>
          </p:cNvSpPr>
          <p:nvPr/>
        </p:nvSpPr>
        <p:spPr bwMode="auto">
          <a:xfrm>
            <a:off x="1847850" y="3429000"/>
            <a:ext cx="1968500" cy="923330"/>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GB" dirty="0"/>
              <a:t>PILLAR:</a:t>
            </a:r>
            <a:br>
              <a:rPr lang="en-GB" dirty="0"/>
            </a:br>
            <a:r>
              <a:rPr lang="en-GB" dirty="0"/>
              <a:t>Land Registry &amp;</a:t>
            </a:r>
            <a:br>
              <a:rPr lang="en-GB" dirty="0"/>
            </a:br>
            <a:r>
              <a:rPr lang="en-GB" dirty="0"/>
              <a:t>Cadastre</a:t>
            </a:r>
          </a:p>
        </p:txBody>
      </p:sp>
      <p:sp>
        <p:nvSpPr>
          <p:cNvPr id="11" name="Text Box 13"/>
          <p:cNvSpPr txBox="1">
            <a:spLocks noChangeArrowheads="1"/>
          </p:cNvSpPr>
          <p:nvPr/>
        </p:nvSpPr>
        <p:spPr bwMode="auto">
          <a:xfrm>
            <a:off x="8277225" y="3962401"/>
            <a:ext cx="2038350" cy="646331"/>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GB" dirty="0"/>
              <a:t>PILLAR:</a:t>
            </a:r>
            <a:br>
              <a:rPr lang="en-GB" dirty="0"/>
            </a:br>
            <a:r>
              <a:rPr lang="en-GB" dirty="0"/>
              <a:t>Land valuation</a:t>
            </a:r>
          </a:p>
        </p:txBody>
      </p:sp>
      <p:sp>
        <p:nvSpPr>
          <p:cNvPr id="12" name="Text Box 14"/>
          <p:cNvSpPr txBox="1">
            <a:spLocks noChangeArrowheads="1"/>
          </p:cNvSpPr>
          <p:nvPr/>
        </p:nvSpPr>
        <p:spPr bwMode="auto">
          <a:xfrm>
            <a:off x="4572001" y="4648201"/>
            <a:ext cx="2462213" cy="1384995"/>
          </a:xfrm>
          <a:prstGeom prst="rect">
            <a:avLst/>
          </a:prstGeom>
          <a:noFill/>
          <a:ln w="12700">
            <a:noFill/>
            <a:miter lim="800000"/>
            <a:headEnd type="none" w="sm" len="sm"/>
            <a:tailEnd type="none" w="sm" len="sm"/>
          </a:ln>
          <a:effectLst/>
        </p:spPr>
        <p:txBody>
          <a:bodyPr wrap="square">
            <a:spAutoFit/>
          </a:bodyPr>
          <a:lstStyle/>
          <a:p>
            <a:pPr algn="ctr" eaLnBrk="0" hangingPunct="0">
              <a:spcBef>
                <a:spcPct val="50000"/>
              </a:spcBef>
            </a:pPr>
            <a:r>
              <a:rPr lang="en-GB" sz="2800" dirty="0"/>
              <a:t>policy framework &amp; legal basis</a:t>
            </a:r>
          </a:p>
        </p:txBody>
      </p:sp>
      <p:sp>
        <p:nvSpPr>
          <p:cNvPr id="13" name="AutoShape 15"/>
          <p:cNvSpPr>
            <a:spLocks noChangeArrowheads="1"/>
          </p:cNvSpPr>
          <p:nvPr/>
        </p:nvSpPr>
        <p:spPr bwMode="auto">
          <a:xfrm>
            <a:off x="3775076" y="2492375"/>
            <a:ext cx="633413" cy="2376488"/>
          </a:xfrm>
          <a:prstGeom prst="upArrow">
            <a:avLst>
              <a:gd name="adj1" fmla="val 50000"/>
              <a:gd name="adj2" fmla="val 93797"/>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14" name="AutoShape 16"/>
          <p:cNvSpPr>
            <a:spLocks noChangeArrowheads="1"/>
          </p:cNvSpPr>
          <p:nvPr/>
        </p:nvSpPr>
        <p:spPr bwMode="auto">
          <a:xfrm>
            <a:off x="5232401" y="2708276"/>
            <a:ext cx="703263" cy="2016125"/>
          </a:xfrm>
          <a:prstGeom prst="upArrow">
            <a:avLst>
              <a:gd name="adj1" fmla="val 50000"/>
              <a:gd name="adj2" fmla="val 71670"/>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15" name="AutoShape 17"/>
          <p:cNvSpPr>
            <a:spLocks noChangeArrowheads="1"/>
          </p:cNvSpPr>
          <p:nvPr/>
        </p:nvSpPr>
        <p:spPr bwMode="auto">
          <a:xfrm>
            <a:off x="6816726" y="2492375"/>
            <a:ext cx="633413" cy="2376488"/>
          </a:xfrm>
          <a:prstGeom prst="upArrow">
            <a:avLst>
              <a:gd name="adj1" fmla="val 50000"/>
              <a:gd name="adj2" fmla="val 93797"/>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16" name="Line 18"/>
          <p:cNvSpPr>
            <a:spLocks noChangeShapeType="1"/>
          </p:cNvSpPr>
          <p:nvPr/>
        </p:nvSpPr>
        <p:spPr bwMode="auto">
          <a:xfrm flipH="1" flipV="1">
            <a:off x="5880100" y="3789364"/>
            <a:ext cx="2325688" cy="401637"/>
          </a:xfrm>
          <a:prstGeom prst="line">
            <a:avLst/>
          </a:prstGeom>
          <a:noFill/>
          <a:ln w="12700">
            <a:solidFill>
              <a:schemeClr val="tx1"/>
            </a:solidFill>
            <a:round/>
            <a:headEnd type="triangle" w="med" len="med"/>
            <a:tailEnd type="none" w="sm" len="sm"/>
          </a:ln>
          <a:effectLst/>
        </p:spPr>
        <p:txBody>
          <a:bodyPr wrap="none" anchor="ctr"/>
          <a:lstStyle/>
          <a:p>
            <a:endParaRPr lang="en-US"/>
          </a:p>
        </p:txBody>
      </p:sp>
      <p:sp>
        <p:nvSpPr>
          <p:cNvPr id="17" name="Line 11"/>
          <p:cNvSpPr>
            <a:spLocks noChangeShapeType="1"/>
          </p:cNvSpPr>
          <p:nvPr/>
        </p:nvSpPr>
        <p:spPr bwMode="auto">
          <a:xfrm>
            <a:off x="2860675" y="3276600"/>
            <a:ext cx="844550" cy="0"/>
          </a:xfrm>
          <a:prstGeom prst="line">
            <a:avLst/>
          </a:prstGeom>
          <a:noFill/>
          <a:ln w="12700">
            <a:solidFill>
              <a:schemeClr val="tx1"/>
            </a:solidFill>
            <a:round/>
            <a:headEnd type="none" w="sm" len="sm"/>
            <a:tailEnd type="triangle" w="med" len="med"/>
          </a:ln>
          <a:effectLst/>
        </p:spPr>
        <p:txBody>
          <a:bodyPr wrap="none" anchor="ctr"/>
          <a:lstStyle/>
          <a:p>
            <a:endParaRPr lang="en-US"/>
          </a:p>
        </p:txBody>
      </p:sp>
    </p:spTree>
    <p:extLst>
      <p:ext uri="{BB962C8B-B14F-4D97-AF65-F5344CB8AC3E}">
        <p14:creationId xmlns:p14="http://schemas.microsoft.com/office/powerpoint/2010/main" val="2245628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Three Pillar Model</a:t>
            </a:r>
          </a:p>
        </p:txBody>
      </p:sp>
      <p:pic>
        <p:nvPicPr>
          <p:cNvPr id="6" name="Content Placeholder 5"/>
          <p:cNvPicPr>
            <a:picLocks noGrp="1" noChangeAspect="1"/>
          </p:cNvPicPr>
          <p:nvPr>
            <p:ph sz="quarter" idx="1"/>
          </p:nvPr>
        </p:nvPicPr>
        <p:blipFill>
          <a:blip r:embed="rId2">
            <a:lum bright="-20000" contrast="40000"/>
          </a:blip>
          <a:stretch>
            <a:fillRect/>
          </a:stretch>
        </p:blipFill>
        <p:spPr>
          <a:xfrm>
            <a:off x="2784348" y="1600200"/>
            <a:ext cx="6858000" cy="5105400"/>
          </a:xfrm>
          <a:prstGeom prst="rect">
            <a:avLst/>
          </a:prstGeom>
        </p:spPr>
      </p:pic>
    </p:spTree>
    <p:extLst>
      <p:ext uri="{BB962C8B-B14F-4D97-AF65-F5344CB8AC3E}">
        <p14:creationId xmlns:p14="http://schemas.microsoft.com/office/powerpoint/2010/main" val="1035993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Three pillars of the land market</a:t>
            </a:r>
            <a:endParaRPr lang="en-US" dirty="0"/>
          </a:p>
        </p:txBody>
      </p:sp>
      <p:sp>
        <p:nvSpPr>
          <p:cNvPr id="3" name="Content Placeholder 2"/>
          <p:cNvSpPr>
            <a:spLocks noGrp="1"/>
          </p:cNvSpPr>
          <p:nvPr>
            <p:ph sz="quarter" idx="1"/>
          </p:nvPr>
        </p:nvSpPr>
        <p:spPr/>
        <p:txBody>
          <a:bodyPr/>
          <a:lstStyle/>
          <a:p>
            <a:r>
              <a:rPr lang="en-GB" dirty="0">
                <a:solidFill>
                  <a:srgbClr val="FF0000"/>
                </a:solidFill>
              </a:rPr>
              <a:t>Connection land and people </a:t>
            </a:r>
            <a:r>
              <a:rPr lang="en-GB" dirty="0"/>
              <a:t>(by land administration systems)</a:t>
            </a:r>
            <a:br>
              <a:rPr lang="en-GB" dirty="0"/>
            </a:br>
            <a:endParaRPr lang="en-GB" dirty="0"/>
          </a:p>
          <a:p>
            <a:r>
              <a:rPr lang="en-GB" dirty="0">
                <a:solidFill>
                  <a:srgbClr val="FF0000"/>
                </a:solidFill>
              </a:rPr>
              <a:t>Connection land and value </a:t>
            </a:r>
            <a:r>
              <a:rPr lang="en-GB" dirty="0"/>
              <a:t>(by estimating  value of the asset)</a:t>
            </a:r>
            <a:br>
              <a:rPr lang="en-GB" dirty="0"/>
            </a:br>
            <a:endParaRPr lang="en-GB" dirty="0"/>
          </a:p>
          <a:p>
            <a:r>
              <a:rPr lang="en-GB" dirty="0">
                <a:solidFill>
                  <a:srgbClr val="FF0000"/>
                </a:solidFill>
              </a:rPr>
              <a:t>Connection money and people </a:t>
            </a:r>
            <a:r>
              <a:rPr lang="en-GB" dirty="0"/>
              <a:t>(by financial services)</a:t>
            </a:r>
          </a:p>
          <a:p>
            <a:endParaRPr lang="en-US" dirty="0"/>
          </a:p>
        </p:txBody>
      </p:sp>
    </p:spTree>
    <p:extLst>
      <p:ext uri="{BB962C8B-B14F-4D97-AF65-F5344CB8AC3E}">
        <p14:creationId xmlns:p14="http://schemas.microsoft.com/office/powerpoint/2010/main" val="2925910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Times New Roman" pitchFamily="18" charset="0"/>
              </a:rPr>
              <a:t>The link between the land market and land administration</a:t>
            </a:r>
            <a:endParaRPr lang="en-US" dirty="0"/>
          </a:p>
        </p:txBody>
      </p:sp>
      <p:sp>
        <p:nvSpPr>
          <p:cNvPr id="3" name="Content Placeholder 2"/>
          <p:cNvSpPr>
            <a:spLocks noGrp="1"/>
          </p:cNvSpPr>
          <p:nvPr>
            <p:ph sz="quarter" idx="1"/>
          </p:nvPr>
        </p:nvSpPr>
        <p:spPr/>
        <p:txBody>
          <a:bodyPr>
            <a:normAutofit lnSpcReduction="10000"/>
          </a:bodyPr>
          <a:lstStyle/>
          <a:p>
            <a:r>
              <a:rPr lang="en-GB" sz="3200" dirty="0"/>
              <a:t>Land administration one out of three pillars of the land market</a:t>
            </a:r>
            <a:br>
              <a:rPr lang="en-GB" sz="3200" dirty="0"/>
            </a:br>
            <a:r>
              <a:rPr lang="en-GB" sz="3200" dirty="0"/>
              <a:t>- </a:t>
            </a:r>
            <a:r>
              <a:rPr lang="en-GB" dirty="0"/>
              <a:t>sound legal basis for ownership and trading of property rights</a:t>
            </a:r>
            <a:br>
              <a:rPr lang="en-GB" dirty="0"/>
            </a:br>
            <a:r>
              <a:rPr lang="en-GB" dirty="0"/>
              <a:t>- legal structures in place, including inheritance</a:t>
            </a:r>
            <a:br>
              <a:rPr lang="en-GB" dirty="0"/>
            </a:br>
            <a:r>
              <a:rPr lang="en-GB" dirty="0"/>
              <a:t>- recording and registration systems are soundly implemented</a:t>
            </a:r>
            <a:br>
              <a:rPr lang="en-GB" dirty="0"/>
            </a:br>
            <a:r>
              <a:rPr lang="en-GB" dirty="0"/>
              <a:t>- land and buildings can be traded and leased easily</a:t>
            </a:r>
            <a:br>
              <a:rPr lang="en-GB" dirty="0"/>
            </a:br>
            <a:r>
              <a:rPr lang="en-GB" dirty="0"/>
              <a:t>- quality of land information data is good</a:t>
            </a:r>
          </a:p>
          <a:p>
            <a:r>
              <a:rPr lang="en-GB" sz="3200" dirty="0"/>
              <a:t>Land administration contributes </a:t>
            </a:r>
            <a:r>
              <a:rPr lang="en-GB" dirty="0"/>
              <a:t> </a:t>
            </a:r>
            <a:r>
              <a:rPr lang="en-GB" sz="3200" dirty="0"/>
              <a:t>to the other two pillars</a:t>
            </a:r>
            <a:br>
              <a:rPr lang="en-GB" sz="3200" dirty="0"/>
            </a:br>
            <a:r>
              <a:rPr lang="en-GB" dirty="0"/>
              <a:t>- supports valuation pillar (comparing market prices)</a:t>
            </a:r>
            <a:br>
              <a:rPr lang="en-GB" dirty="0"/>
            </a:br>
            <a:r>
              <a:rPr lang="en-GB" dirty="0"/>
              <a:t>- supports financial services pillar (securing mortgages, and</a:t>
            </a:r>
            <a:br>
              <a:rPr lang="en-GB" dirty="0"/>
            </a:br>
            <a:r>
              <a:rPr lang="en-GB" dirty="0"/>
              <a:t>  taxation)</a:t>
            </a:r>
            <a:endParaRPr lang="en-GB" sz="3200" dirty="0"/>
          </a:p>
          <a:p>
            <a:endParaRPr lang="en-US" dirty="0"/>
          </a:p>
        </p:txBody>
      </p:sp>
    </p:spTree>
    <p:extLst>
      <p:ext uri="{BB962C8B-B14F-4D97-AF65-F5344CB8AC3E}">
        <p14:creationId xmlns:p14="http://schemas.microsoft.com/office/powerpoint/2010/main" val="3050174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l="34711" t="26625" r="22221" b="16607"/>
          <a:stretch>
            <a:fillRect/>
          </a:stretch>
        </p:blipFill>
        <p:spPr bwMode="auto">
          <a:xfrm>
            <a:off x="0" y="974693"/>
            <a:ext cx="7824159" cy="5391599"/>
          </a:xfrm>
          <a:prstGeom prst="rect">
            <a:avLst/>
          </a:prstGeom>
          <a:noFill/>
          <a:ln w="9525">
            <a:noFill/>
            <a:miter lim="800000"/>
            <a:headEnd/>
            <a:tailEnd/>
          </a:ln>
        </p:spPr>
      </p:pic>
      <p:sp>
        <p:nvSpPr>
          <p:cNvPr id="3" name="Title 2"/>
          <p:cNvSpPr>
            <a:spLocks noGrp="1"/>
          </p:cNvSpPr>
          <p:nvPr>
            <p:ph type="title"/>
          </p:nvPr>
        </p:nvSpPr>
        <p:spPr>
          <a:xfrm>
            <a:off x="613913" y="227103"/>
            <a:ext cx="10515600" cy="885705"/>
          </a:xfrm>
        </p:spPr>
        <p:txBody>
          <a:bodyPr>
            <a:normAutofit fontScale="90000"/>
          </a:bodyPr>
          <a:lstStyle/>
          <a:p>
            <a:r>
              <a:rPr lang="en-US" dirty="0"/>
              <a:t>Rights to be Addressed by Land Administration</a:t>
            </a:r>
          </a:p>
        </p:txBody>
      </p:sp>
      <p:sp>
        <p:nvSpPr>
          <p:cNvPr id="2" name="TextBox 1"/>
          <p:cNvSpPr txBox="1"/>
          <p:nvPr/>
        </p:nvSpPr>
        <p:spPr>
          <a:xfrm>
            <a:off x="7824159" y="862642"/>
            <a:ext cx="3545456" cy="6186309"/>
          </a:xfrm>
          <a:prstGeom prst="rect">
            <a:avLst/>
          </a:prstGeom>
          <a:noFill/>
        </p:spPr>
        <p:txBody>
          <a:bodyPr wrap="square" rtlCol="0">
            <a:spAutoFit/>
          </a:bodyPr>
          <a:lstStyle/>
          <a:p>
            <a:pPr marL="285750" indent="-285750">
              <a:buFont typeface="Arial" panose="020B0604020202020204" pitchFamily="34" charset="0"/>
              <a:buChar char="•"/>
            </a:pPr>
            <a:r>
              <a:rPr lang="en-US" dirty="0"/>
              <a:t> A riparian owner is the one who owns land along the bank of a river or lake or any other water body.</a:t>
            </a:r>
          </a:p>
          <a:p>
            <a:pPr marL="285750" indent="-285750">
              <a:buFont typeface="Arial" panose="020B0604020202020204" pitchFamily="34" charset="0"/>
              <a:buChar char="•"/>
            </a:pPr>
            <a:r>
              <a:rPr lang="en-US" dirty="0"/>
              <a:t>And certain rights enjoyed connected to the land owned by a riparian owner, are called riparian rights</a:t>
            </a:r>
          </a:p>
          <a:p>
            <a:pPr marL="285750" indent="-285750">
              <a:buFont typeface="Arial" panose="020B0604020202020204" pitchFamily="34" charset="0"/>
              <a:buChar char="•"/>
            </a:pPr>
            <a:r>
              <a:rPr lang="en-US" dirty="0" err="1"/>
              <a:t>Eg</a:t>
            </a:r>
            <a:r>
              <a:rPr lang="en-US" dirty="0"/>
              <a:t>:</a:t>
            </a:r>
          </a:p>
          <a:p>
            <a:pPr marL="285750" indent="-285750">
              <a:buFont typeface="Wingdings" panose="05000000000000000000" pitchFamily="2" charset="2"/>
              <a:buChar char="Ø"/>
            </a:pPr>
            <a:r>
              <a:rPr lang="en-US" dirty="0"/>
              <a:t>Right to use the bank or shore of a water bed</a:t>
            </a:r>
          </a:p>
          <a:p>
            <a:pPr marL="285750" indent="-285750">
              <a:buFont typeface="Wingdings" panose="05000000000000000000" pitchFamily="2" charset="2"/>
              <a:buChar char="Ø"/>
            </a:pPr>
            <a:r>
              <a:rPr lang="en-US" dirty="0"/>
              <a:t>Access to and from the water</a:t>
            </a:r>
          </a:p>
          <a:p>
            <a:pPr marL="285750" indent="-285750">
              <a:buFont typeface="Wingdings" panose="05000000000000000000" pitchFamily="2" charset="2"/>
              <a:buChar char="Ø"/>
            </a:pPr>
            <a:r>
              <a:rPr lang="en-US" dirty="0"/>
              <a:t>Building of structures</a:t>
            </a:r>
          </a:p>
          <a:p>
            <a:pPr marL="285750" indent="-285750">
              <a:buFont typeface="Wingdings" panose="05000000000000000000" pitchFamily="2" charset="2"/>
              <a:buChar char="Ø"/>
            </a:pPr>
            <a:r>
              <a:rPr lang="en-US" dirty="0"/>
              <a:t>Swimming</a:t>
            </a:r>
          </a:p>
          <a:p>
            <a:pPr marL="285750" indent="-285750">
              <a:buFont typeface="Wingdings" panose="05000000000000000000" pitchFamily="2" charset="2"/>
              <a:buChar char="Ø"/>
            </a:pPr>
            <a:r>
              <a:rPr lang="en-US" dirty="0"/>
              <a:t>Boating</a:t>
            </a:r>
          </a:p>
          <a:p>
            <a:pPr marL="285750" indent="-285750">
              <a:buFont typeface="Wingdings" panose="05000000000000000000" pitchFamily="2" charset="2"/>
              <a:buChar char="Ø"/>
            </a:pPr>
            <a:r>
              <a:rPr lang="en-US" dirty="0"/>
              <a:t>Right to fishing</a:t>
            </a:r>
          </a:p>
          <a:p>
            <a:pPr marL="285750" indent="-285750">
              <a:buFont typeface="Wingdings" panose="05000000000000000000" pitchFamily="2" charset="2"/>
              <a:buChar char="Ø"/>
            </a:pPr>
            <a:r>
              <a:rPr lang="en-US" dirty="0"/>
              <a:t>Right to navigation</a:t>
            </a:r>
          </a:p>
          <a:p>
            <a:pPr marL="285750" indent="-285750">
              <a:buFont typeface="Wingdings" panose="05000000000000000000" pitchFamily="2" charset="2"/>
              <a:buChar char="Ø"/>
            </a:pPr>
            <a:r>
              <a:rPr lang="en-US" dirty="0"/>
              <a:t>Use of water</a:t>
            </a:r>
          </a:p>
          <a:p>
            <a:pPr marL="285750" indent="-285750">
              <a:buFont typeface="Wingdings" panose="05000000000000000000" pitchFamily="2" charset="2"/>
              <a:buChar char="Ø"/>
            </a:pPr>
            <a:r>
              <a:rPr lang="en-US" dirty="0"/>
              <a:t>Protection from soil erosion</a:t>
            </a:r>
          </a:p>
          <a:p>
            <a:pPr marL="285750" indent="-285750">
              <a:buFont typeface="Wingdings" panose="05000000000000000000" pitchFamily="2" charset="2"/>
              <a:buChar char="Ø"/>
            </a:pPr>
            <a:r>
              <a:rPr lang="en-US" dirty="0"/>
              <a:t>Drinking and for domestic purposes </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4292048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Land Administration</a:t>
            </a:r>
          </a:p>
        </p:txBody>
      </p:sp>
      <p:sp>
        <p:nvSpPr>
          <p:cNvPr id="3" name="Content Placeholder 2"/>
          <p:cNvSpPr>
            <a:spLocks noGrp="1"/>
          </p:cNvSpPr>
          <p:nvPr>
            <p:ph idx="1"/>
          </p:nvPr>
        </p:nvSpPr>
        <p:spPr/>
        <p:txBody>
          <a:bodyPr/>
          <a:lstStyle/>
          <a:p>
            <a:pPr marL="514350" indent="-514350">
              <a:buAutoNum type="arabicPeriod"/>
            </a:pPr>
            <a:r>
              <a:rPr lang="en-US" dirty="0"/>
              <a:t>Land Administration System (LAS)</a:t>
            </a:r>
            <a:endParaRPr lang="ne-NP" dirty="0"/>
          </a:p>
          <a:p>
            <a:pPr>
              <a:buFont typeface="Wingdings" panose="05000000000000000000" pitchFamily="2" charset="2"/>
              <a:buChar char="Ø"/>
            </a:pPr>
            <a:r>
              <a:rPr lang="ne-NP" dirty="0"/>
              <a:t> </a:t>
            </a:r>
            <a:r>
              <a:rPr lang="en-US" dirty="0"/>
              <a:t>It is the infrastructure which facilitate the </a:t>
            </a:r>
            <a:r>
              <a:rPr lang="en-US" dirty="0">
                <a:solidFill>
                  <a:srgbClr val="FF0000"/>
                </a:solidFill>
              </a:rPr>
              <a:t>implementation of land </a:t>
            </a:r>
          </a:p>
          <a:p>
            <a:pPr marL="0" indent="0">
              <a:buNone/>
            </a:pPr>
            <a:r>
              <a:rPr lang="en-US" dirty="0">
                <a:solidFill>
                  <a:srgbClr val="FF0000"/>
                </a:solidFill>
              </a:rPr>
              <a:t>      policies</a:t>
            </a:r>
            <a:r>
              <a:rPr lang="en-US" dirty="0"/>
              <a:t>, land management strategies</a:t>
            </a:r>
          </a:p>
          <a:p>
            <a:pPr>
              <a:buFont typeface="Wingdings" panose="05000000000000000000" pitchFamily="2" charset="2"/>
              <a:buChar char="Ø"/>
            </a:pPr>
            <a:r>
              <a:rPr lang="en-US" dirty="0"/>
              <a:t>  It is the social, legal, economic and technical framework within which land managers and administrator must operate.</a:t>
            </a:r>
          </a:p>
          <a:p>
            <a:pPr>
              <a:buFont typeface="Wingdings" panose="05000000000000000000" pitchFamily="2" charset="2"/>
              <a:buChar char="Ø"/>
            </a:pPr>
            <a:r>
              <a:rPr lang="en-US" dirty="0"/>
              <a:t> Land Administrative System are concerned with mainly four administrative function of </a:t>
            </a:r>
            <a:r>
              <a:rPr lang="en-US" dirty="0">
                <a:solidFill>
                  <a:srgbClr val="FF0000"/>
                </a:solidFill>
              </a:rPr>
              <a:t>Land Tenure, Land Value, Land use, and Land development</a:t>
            </a:r>
            <a:r>
              <a:rPr lang="en-US" dirty="0"/>
              <a:t>.</a:t>
            </a:r>
          </a:p>
          <a:p>
            <a:pPr>
              <a:buFont typeface="Wingdings" panose="05000000000000000000" pitchFamily="2" charset="2"/>
              <a:buChar char="Ø"/>
            </a:pPr>
            <a:endParaRPr lang="ne-NP" dirty="0"/>
          </a:p>
          <a:p>
            <a:pPr>
              <a:buFont typeface="Wingdings" panose="05000000000000000000" pitchFamily="2" charset="2"/>
              <a:buChar char="Ø"/>
            </a:pPr>
            <a:endParaRPr lang="en-US" dirty="0"/>
          </a:p>
          <a:p>
            <a:pPr marL="0" indent="0">
              <a:buNone/>
            </a:pPr>
            <a:endParaRPr lang="en-US" dirty="0"/>
          </a:p>
        </p:txBody>
      </p:sp>
    </p:spTree>
    <p:extLst>
      <p:ext uri="{BB962C8B-B14F-4D97-AF65-F5344CB8AC3E}">
        <p14:creationId xmlns:p14="http://schemas.microsoft.com/office/powerpoint/2010/main" val="298231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15" y="97706"/>
            <a:ext cx="10515600" cy="419879"/>
          </a:xfrm>
        </p:spPr>
        <p:txBody>
          <a:bodyPr>
            <a:normAutofit fontScale="90000"/>
          </a:bodyPr>
          <a:lstStyle/>
          <a:p>
            <a:r>
              <a:rPr lang="en-US" dirty="0"/>
              <a:t>Contd..</a:t>
            </a:r>
          </a:p>
        </p:txBody>
      </p:sp>
      <p:sp>
        <p:nvSpPr>
          <p:cNvPr id="3" name="Content Placeholder 2"/>
          <p:cNvSpPr>
            <a:spLocks noGrp="1"/>
          </p:cNvSpPr>
          <p:nvPr>
            <p:ph idx="1"/>
          </p:nvPr>
        </p:nvSpPr>
        <p:spPr>
          <a:xfrm>
            <a:off x="320615" y="517585"/>
            <a:ext cx="11033185" cy="5659378"/>
          </a:xfrm>
        </p:spPr>
        <p:txBody>
          <a:bodyPr/>
          <a:lstStyle/>
          <a:p>
            <a:pPr marL="0" indent="0">
              <a:buNone/>
            </a:pPr>
            <a:endParaRPr lang="en-US" dirty="0"/>
          </a:p>
          <a:p>
            <a:endParaRPr lang="en-US" dirty="0"/>
          </a:p>
        </p:txBody>
      </p:sp>
      <p:sp>
        <p:nvSpPr>
          <p:cNvPr id="5" name="TextBox 4"/>
          <p:cNvSpPr txBox="1"/>
          <p:nvPr/>
        </p:nvSpPr>
        <p:spPr>
          <a:xfrm>
            <a:off x="4119833" y="517585"/>
            <a:ext cx="257067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Sustainable Development</a:t>
            </a:r>
          </a:p>
          <a:p>
            <a:r>
              <a:rPr lang="en-US" dirty="0"/>
              <a:t>  (Economic, social and</a:t>
            </a:r>
          </a:p>
          <a:p>
            <a:r>
              <a:rPr lang="en-US" dirty="0"/>
              <a:t>         environmental)</a:t>
            </a:r>
          </a:p>
        </p:txBody>
      </p:sp>
      <p:sp>
        <p:nvSpPr>
          <p:cNvPr id="6" name="TextBox 5"/>
          <p:cNvSpPr txBox="1"/>
          <p:nvPr/>
        </p:nvSpPr>
        <p:spPr>
          <a:xfrm>
            <a:off x="880614" y="2527461"/>
            <a:ext cx="274248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Land Tenure</a:t>
            </a:r>
          </a:p>
          <a:p>
            <a:r>
              <a:rPr lang="en-US" dirty="0"/>
              <a:t>(Title, mortgage, easement</a:t>
            </a:r>
          </a:p>
          <a:p>
            <a:r>
              <a:rPr lang="en-US" dirty="0"/>
              <a:t>        secure land rights)</a:t>
            </a:r>
          </a:p>
        </p:txBody>
      </p:sp>
      <p:sp>
        <p:nvSpPr>
          <p:cNvPr id="7" name="TextBox 6"/>
          <p:cNvSpPr txBox="1"/>
          <p:nvPr/>
        </p:nvSpPr>
        <p:spPr>
          <a:xfrm>
            <a:off x="4088203" y="2527461"/>
            <a:ext cx="2260839"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Land Value</a:t>
            </a:r>
          </a:p>
          <a:p>
            <a:r>
              <a:rPr lang="en-US" dirty="0"/>
              <a:t>(Assessment of land value collection of property tax)</a:t>
            </a:r>
          </a:p>
        </p:txBody>
      </p:sp>
      <p:sp>
        <p:nvSpPr>
          <p:cNvPr id="8" name="TextBox 7"/>
          <p:cNvSpPr txBox="1"/>
          <p:nvPr/>
        </p:nvSpPr>
        <p:spPr>
          <a:xfrm>
            <a:off x="6608553" y="2527461"/>
            <a:ext cx="224286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Land Use Policy</a:t>
            </a:r>
          </a:p>
          <a:p>
            <a:r>
              <a:rPr lang="en-US" dirty="0"/>
              <a:t>(Spatial Planning and  control of land use)</a:t>
            </a:r>
          </a:p>
        </p:txBody>
      </p:sp>
      <p:sp>
        <p:nvSpPr>
          <p:cNvPr id="10" name="TextBox 9"/>
          <p:cNvSpPr txBox="1"/>
          <p:nvPr/>
        </p:nvSpPr>
        <p:spPr>
          <a:xfrm>
            <a:off x="9208698" y="2527461"/>
            <a:ext cx="25275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         Land Development</a:t>
            </a:r>
          </a:p>
          <a:p>
            <a:r>
              <a:rPr lang="en-US" dirty="0"/>
              <a:t>          (Regulation and</a:t>
            </a:r>
          </a:p>
          <a:p>
            <a:r>
              <a:rPr lang="en-US" dirty="0"/>
              <a:t>             implementation)</a:t>
            </a:r>
          </a:p>
        </p:txBody>
      </p:sp>
      <p:sp>
        <p:nvSpPr>
          <p:cNvPr id="11" name="TextBox 10"/>
          <p:cNvSpPr txBox="1"/>
          <p:nvPr/>
        </p:nvSpPr>
        <p:spPr>
          <a:xfrm>
            <a:off x="3623094" y="5373866"/>
            <a:ext cx="4390846"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         Land Information Infrastructure</a:t>
            </a:r>
          </a:p>
        </p:txBody>
      </p:sp>
      <p:cxnSp>
        <p:nvCxnSpPr>
          <p:cNvPr id="13" name="Straight Connector 12"/>
          <p:cNvCxnSpPr>
            <a:stCxn id="6" idx="0"/>
          </p:cNvCxnSpPr>
          <p:nvPr/>
        </p:nvCxnSpPr>
        <p:spPr>
          <a:xfrm flipV="1">
            <a:off x="2251854" y="2117467"/>
            <a:ext cx="0" cy="409994"/>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2251854" y="2139351"/>
            <a:ext cx="837588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0"/>
          </p:cNvCxnSpPr>
          <p:nvPr/>
        </p:nvCxnSpPr>
        <p:spPr>
          <a:xfrm flipH="1" flipV="1">
            <a:off x="5218622" y="2117467"/>
            <a:ext cx="1" cy="4099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0"/>
          </p:cNvCxnSpPr>
          <p:nvPr/>
        </p:nvCxnSpPr>
        <p:spPr>
          <a:xfrm flipV="1">
            <a:off x="7729987" y="2161236"/>
            <a:ext cx="0" cy="366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0" idx="0"/>
          </p:cNvCxnSpPr>
          <p:nvPr/>
        </p:nvCxnSpPr>
        <p:spPr>
          <a:xfrm flipV="1">
            <a:off x="10472468" y="2139351"/>
            <a:ext cx="0" cy="3881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251854" y="4347713"/>
            <a:ext cx="8436274" cy="517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5" idx="2"/>
          </p:cNvCxnSpPr>
          <p:nvPr/>
        </p:nvCxnSpPr>
        <p:spPr>
          <a:xfrm flipV="1">
            <a:off x="5405169" y="1440915"/>
            <a:ext cx="0" cy="698436"/>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1" idx="0"/>
          </p:cNvCxnSpPr>
          <p:nvPr/>
        </p:nvCxnSpPr>
        <p:spPr>
          <a:xfrm flipV="1">
            <a:off x="5818517" y="4373592"/>
            <a:ext cx="0" cy="1000274"/>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6" idx="2"/>
          </p:cNvCxnSpPr>
          <p:nvPr/>
        </p:nvCxnSpPr>
        <p:spPr>
          <a:xfrm flipV="1">
            <a:off x="2251854" y="3450791"/>
            <a:ext cx="0" cy="948681"/>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7" idx="2"/>
          </p:cNvCxnSpPr>
          <p:nvPr/>
        </p:nvCxnSpPr>
        <p:spPr>
          <a:xfrm flipV="1">
            <a:off x="5218622" y="3727790"/>
            <a:ext cx="1" cy="645802"/>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8" idx="2"/>
          </p:cNvCxnSpPr>
          <p:nvPr/>
        </p:nvCxnSpPr>
        <p:spPr>
          <a:xfrm flipH="1" flipV="1">
            <a:off x="7729987" y="3450791"/>
            <a:ext cx="48882" cy="922801"/>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10" idx="2"/>
          </p:cNvCxnSpPr>
          <p:nvPr/>
        </p:nvCxnSpPr>
        <p:spPr>
          <a:xfrm flipV="1">
            <a:off x="10472468" y="3450791"/>
            <a:ext cx="0" cy="922801"/>
          </a:xfrm>
          <a:prstGeom prst="line">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546050" y="1878682"/>
            <a:ext cx="2332727" cy="323165"/>
          </a:xfrm>
          <a:prstGeom prst="rect">
            <a:avLst/>
          </a:prstGeom>
          <a:noFill/>
        </p:spPr>
        <p:txBody>
          <a:bodyPr wrap="square" rtlCol="0">
            <a:spAutoFit/>
          </a:bodyPr>
          <a:lstStyle/>
          <a:p>
            <a:r>
              <a:rPr lang="en-US" sz="1500" dirty="0"/>
              <a:t>Effective Land Market</a:t>
            </a:r>
          </a:p>
        </p:txBody>
      </p:sp>
      <p:sp>
        <p:nvSpPr>
          <p:cNvPr id="66" name="TextBox 65"/>
          <p:cNvSpPr txBox="1"/>
          <p:nvPr/>
        </p:nvSpPr>
        <p:spPr>
          <a:xfrm>
            <a:off x="7621437" y="1893111"/>
            <a:ext cx="3174521" cy="323165"/>
          </a:xfrm>
          <a:prstGeom prst="rect">
            <a:avLst/>
          </a:prstGeom>
          <a:noFill/>
        </p:spPr>
        <p:txBody>
          <a:bodyPr wrap="square" rtlCol="0">
            <a:spAutoFit/>
          </a:bodyPr>
          <a:lstStyle/>
          <a:p>
            <a:r>
              <a:rPr lang="en-US" sz="1500" dirty="0"/>
              <a:t>Effective Land Use management</a:t>
            </a:r>
          </a:p>
        </p:txBody>
      </p:sp>
      <p:sp>
        <p:nvSpPr>
          <p:cNvPr id="67" name="TextBox 66"/>
          <p:cNvSpPr txBox="1"/>
          <p:nvPr/>
        </p:nvSpPr>
        <p:spPr>
          <a:xfrm>
            <a:off x="4254260" y="6114466"/>
            <a:ext cx="3673415" cy="646331"/>
          </a:xfrm>
          <a:prstGeom prst="rect">
            <a:avLst/>
          </a:prstGeom>
          <a:noFill/>
        </p:spPr>
        <p:txBody>
          <a:bodyPr wrap="square" rtlCol="0">
            <a:spAutoFit/>
          </a:bodyPr>
          <a:lstStyle/>
          <a:p>
            <a:r>
              <a:rPr lang="en-US" dirty="0"/>
              <a:t>Fig : Effective Land administrative System</a:t>
            </a:r>
          </a:p>
        </p:txBody>
      </p:sp>
    </p:spTree>
    <p:extLst>
      <p:ext uri="{BB962C8B-B14F-4D97-AF65-F5344CB8AC3E}">
        <p14:creationId xmlns:p14="http://schemas.microsoft.com/office/powerpoint/2010/main" val="4047309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Good Land administrative system does????</a:t>
            </a:r>
          </a:p>
        </p:txBody>
      </p:sp>
      <p:sp>
        <p:nvSpPr>
          <p:cNvPr id="3" name="Content Placeholder 2"/>
          <p:cNvSpPr>
            <a:spLocks noGrp="1"/>
          </p:cNvSpPr>
          <p:nvPr>
            <p:ph idx="1"/>
          </p:nvPr>
        </p:nvSpPr>
        <p:spPr/>
        <p:txBody>
          <a:bodyPr>
            <a:normAutofit fontScale="92500" lnSpcReduction="20000"/>
          </a:bodyPr>
          <a:lstStyle/>
          <a:p>
            <a:pPr marL="514350" indent="-514350">
              <a:buAutoNum type="arabicPeriod"/>
            </a:pPr>
            <a:r>
              <a:rPr lang="en-US" spc="5" dirty="0">
                <a:latin typeface="Times New Roman"/>
                <a:cs typeface="Times New Roman"/>
              </a:rPr>
              <a:t>Guarantee </a:t>
            </a:r>
            <a:r>
              <a:rPr lang="en-US" spc="10" dirty="0">
                <a:latin typeface="Times New Roman"/>
                <a:cs typeface="Times New Roman"/>
              </a:rPr>
              <a:t>ownership </a:t>
            </a:r>
            <a:r>
              <a:rPr lang="en-US" spc="5" dirty="0">
                <a:latin typeface="Times New Roman"/>
                <a:cs typeface="Times New Roman"/>
              </a:rPr>
              <a:t>and security </a:t>
            </a:r>
            <a:r>
              <a:rPr lang="en-US" spc="10" dirty="0">
                <a:latin typeface="Times New Roman"/>
                <a:cs typeface="Times New Roman"/>
              </a:rPr>
              <a:t>of </a:t>
            </a:r>
            <a:r>
              <a:rPr lang="en-US" spc="5" dirty="0">
                <a:latin typeface="Times New Roman"/>
                <a:cs typeface="Times New Roman"/>
              </a:rPr>
              <a:t>tenure</a:t>
            </a:r>
          </a:p>
          <a:p>
            <a:pPr marL="514350" indent="-514350">
              <a:buAutoNum type="arabicPeriod"/>
            </a:pPr>
            <a:r>
              <a:rPr lang="en-US" spc="10" dirty="0">
                <a:latin typeface="Times New Roman"/>
                <a:cs typeface="Times New Roman"/>
              </a:rPr>
              <a:t>Support </a:t>
            </a:r>
            <a:r>
              <a:rPr lang="en-US" spc="5" dirty="0">
                <a:latin typeface="Times New Roman"/>
                <a:cs typeface="Times New Roman"/>
              </a:rPr>
              <a:t>land and property</a:t>
            </a:r>
            <a:r>
              <a:rPr lang="en-US" spc="-40" dirty="0">
                <a:latin typeface="Times New Roman"/>
                <a:cs typeface="Times New Roman"/>
              </a:rPr>
              <a:t> </a:t>
            </a:r>
            <a:r>
              <a:rPr lang="en-US" spc="10" dirty="0">
                <a:latin typeface="Times New Roman"/>
                <a:cs typeface="Times New Roman"/>
              </a:rPr>
              <a:t>taxation</a:t>
            </a:r>
          </a:p>
          <a:p>
            <a:pPr marL="514350" indent="-514350">
              <a:buAutoNum type="arabicPeriod"/>
            </a:pPr>
            <a:r>
              <a:rPr lang="en-US" spc="10" dirty="0">
                <a:latin typeface="Times New Roman"/>
                <a:cs typeface="Times New Roman"/>
              </a:rPr>
              <a:t>Provide </a:t>
            </a:r>
            <a:r>
              <a:rPr lang="en-US" spc="5" dirty="0">
                <a:latin typeface="Times New Roman"/>
                <a:cs typeface="Times New Roman"/>
              </a:rPr>
              <a:t>security for credit</a:t>
            </a:r>
          </a:p>
          <a:p>
            <a:pPr marL="514350" indent="-514350">
              <a:buAutoNum type="arabicPeriod"/>
            </a:pPr>
            <a:r>
              <a:rPr lang="en-US" spc="10" dirty="0">
                <a:latin typeface="Times New Roman"/>
                <a:cs typeface="Times New Roman"/>
              </a:rPr>
              <a:t>Develop </a:t>
            </a:r>
            <a:r>
              <a:rPr lang="en-US" spc="5" dirty="0">
                <a:latin typeface="Times New Roman"/>
                <a:cs typeface="Times New Roman"/>
              </a:rPr>
              <a:t>and </a:t>
            </a:r>
            <a:r>
              <a:rPr lang="en-US" spc="10" dirty="0">
                <a:latin typeface="Times New Roman"/>
                <a:cs typeface="Times New Roman"/>
              </a:rPr>
              <a:t>monitor </a:t>
            </a:r>
            <a:r>
              <a:rPr lang="en-US" spc="5" dirty="0">
                <a:latin typeface="Times New Roman"/>
                <a:cs typeface="Times New Roman"/>
              </a:rPr>
              <a:t>land markets</a:t>
            </a:r>
          </a:p>
          <a:p>
            <a:pPr marL="514350" indent="-514350">
              <a:buAutoNum type="arabicPeriod"/>
            </a:pPr>
            <a:r>
              <a:rPr lang="en-US" spc="5" dirty="0">
                <a:latin typeface="Times New Roman"/>
                <a:cs typeface="Times New Roman"/>
              </a:rPr>
              <a:t>Protect </a:t>
            </a:r>
            <a:r>
              <a:rPr lang="en-US" spc="10" dirty="0">
                <a:latin typeface="Times New Roman"/>
                <a:cs typeface="Times New Roman"/>
              </a:rPr>
              <a:t>State</a:t>
            </a:r>
            <a:r>
              <a:rPr lang="en-US" spc="-10" dirty="0">
                <a:latin typeface="Times New Roman"/>
                <a:cs typeface="Times New Roman"/>
              </a:rPr>
              <a:t> </a:t>
            </a:r>
            <a:r>
              <a:rPr lang="en-US" spc="10" dirty="0">
                <a:latin typeface="Times New Roman"/>
                <a:cs typeface="Times New Roman"/>
              </a:rPr>
              <a:t>lands</a:t>
            </a:r>
          </a:p>
          <a:p>
            <a:pPr marL="514350" indent="-514350">
              <a:buAutoNum type="arabicPeriod"/>
            </a:pPr>
            <a:r>
              <a:rPr lang="en-US" spc="10" dirty="0">
                <a:latin typeface="Times New Roman"/>
                <a:cs typeface="Times New Roman"/>
              </a:rPr>
              <a:t>Reduce </a:t>
            </a:r>
            <a:r>
              <a:rPr lang="en-US" spc="5" dirty="0">
                <a:latin typeface="Times New Roman"/>
                <a:cs typeface="Times New Roman"/>
              </a:rPr>
              <a:t>land disputes</a:t>
            </a:r>
          </a:p>
          <a:p>
            <a:pPr marL="514350" indent="-514350">
              <a:buAutoNum type="arabicPeriod"/>
            </a:pPr>
            <a:r>
              <a:rPr lang="en-US" spc="5" dirty="0">
                <a:latin typeface="Times New Roman"/>
                <a:cs typeface="Times New Roman"/>
              </a:rPr>
              <a:t>Facilitate land</a:t>
            </a:r>
            <a:r>
              <a:rPr lang="en-US" spc="-25" dirty="0">
                <a:latin typeface="Times New Roman"/>
                <a:cs typeface="Times New Roman"/>
              </a:rPr>
              <a:t> </a:t>
            </a:r>
            <a:r>
              <a:rPr lang="en-US" spc="5" dirty="0">
                <a:latin typeface="Times New Roman"/>
                <a:cs typeface="Times New Roman"/>
              </a:rPr>
              <a:t>reform</a:t>
            </a:r>
          </a:p>
          <a:p>
            <a:pPr marL="514350" indent="-514350">
              <a:buAutoNum type="arabicPeriod"/>
            </a:pPr>
            <a:r>
              <a:rPr lang="en-US" spc="5" dirty="0">
                <a:latin typeface="Times New Roman"/>
                <a:cs typeface="Times New Roman"/>
              </a:rPr>
              <a:t>Improve urban </a:t>
            </a:r>
            <a:r>
              <a:rPr lang="en-US" spc="10" dirty="0">
                <a:latin typeface="Times New Roman"/>
                <a:cs typeface="Times New Roman"/>
              </a:rPr>
              <a:t>planning </a:t>
            </a:r>
            <a:r>
              <a:rPr lang="en-US" spc="5" dirty="0">
                <a:latin typeface="Times New Roman"/>
                <a:cs typeface="Times New Roman"/>
              </a:rPr>
              <a:t>and infrastructure</a:t>
            </a:r>
            <a:r>
              <a:rPr lang="en-US" spc="-5" dirty="0">
                <a:latin typeface="Times New Roman"/>
                <a:cs typeface="Times New Roman"/>
              </a:rPr>
              <a:t> </a:t>
            </a:r>
            <a:r>
              <a:rPr lang="en-US" spc="10" dirty="0">
                <a:latin typeface="Times New Roman"/>
                <a:cs typeface="Times New Roman"/>
              </a:rPr>
              <a:t>development</a:t>
            </a:r>
          </a:p>
          <a:p>
            <a:pPr marL="514350" indent="-514350">
              <a:buAutoNum type="arabicPeriod"/>
            </a:pPr>
            <a:r>
              <a:rPr lang="en-US" spc="10" dirty="0">
                <a:latin typeface="Times New Roman"/>
                <a:cs typeface="Times New Roman"/>
              </a:rPr>
              <a:t>Support environmental</a:t>
            </a:r>
            <a:r>
              <a:rPr lang="en-US" spc="5" dirty="0">
                <a:latin typeface="Times New Roman"/>
                <a:cs typeface="Times New Roman"/>
              </a:rPr>
              <a:t> management</a:t>
            </a:r>
          </a:p>
          <a:p>
            <a:pPr marL="514350" indent="-514350">
              <a:buAutoNum type="arabicPeriod"/>
            </a:pPr>
            <a:r>
              <a:rPr lang="en-US" spc="10" dirty="0">
                <a:latin typeface="Times New Roman"/>
                <a:cs typeface="Times New Roman"/>
              </a:rPr>
              <a:t>Produce </a:t>
            </a:r>
            <a:r>
              <a:rPr lang="en-US" spc="5" dirty="0">
                <a:latin typeface="Times New Roman"/>
                <a:cs typeface="Times New Roman"/>
              </a:rPr>
              <a:t>statistical</a:t>
            </a:r>
            <a:r>
              <a:rPr lang="en-US" dirty="0">
                <a:latin typeface="Times New Roman"/>
                <a:cs typeface="Times New Roman"/>
              </a:rPr>
              <a:t> </a:t>
            </a:r>
            <a:r>
              <a:rPr lang="en-US" spc="5" dirty="0">
                <a:latin typeface="Times New Roman"/>
                <a:cs typeface="Times New Roman"/>
              </a:rPr>
              <a:t>data</a:t>
            </a:r>
            <a:endParaRPr lang="en-US" dirty="0"/>
          </a:p>
        </p:txBody>
      </p:sp>
    </p:spTree>
    <p:extLst>
      <p:ext uri="{BB962C8B-B14F-4D97-AF65-F5344CB8AC3E}">
        <p14:creationId xmlns:p14="http://schemas.microsoft.com/office/powerpoint/2010/main" val="133747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212"/>
            <a:ext cx="10515600" cy="721803"/>
          </a:xfrm>
        </p:spPr>
        <p:txBody>
          <a:bodyPr/>
          <a:lstStyle/>
          <a:p>
            <a:r>
              <a:rPr lang="en-US" dirty="0"/>
              <a:t>Contd..</a:t>
            </a:r>
          </a:p>
        </p:txBody>
      </p:sp>
      <p:sp>
        <p:nvSpPr>
          <p:cNvPr id="3" name="Content Placeholder 2"/>
          <p:cNvSpPr>
            <a:spLocks noGrp="1"/>
          </p:cNvSpPr>
          <p:nvPr>
            <p:ph idx="1"/>
          </p:nvPr>
        </p:nvSpPr>
        <p:spPr>
          <a:xfrm>
            <a:off x="915837" y="854015"/>
            <a:ext cx="10816087" cy="5822830"/>
          </a:xfrm>
        </p:spPr>
        <p:txBody>
          <a:bodyPr/>
          <a:lstStyle/>
          <a:p>
            <a:pPr marL="0" indent="0">
              <a:buNone/>
            </a:pPr>
            <a:r>
              <a:rPr lang="en-US" dirty="0"/>
              <a:t>2. Land Management Paradigm (Model)</a:t>
            </a:r>
          </a:p>
          <a:p>
            <a:pPr>
              <a:buFont typeface="Wingdings" panose="05000000000000000000" pitchFamily="2" charset="2"/>
              <a:buChar char="Ø"/>
            </a:pPr>
            <a:r>
              <a:rPr lang="en-US" dirty="0"/>
              <a:t> conceptual framework for understanding and innovation in Land Administration</a:t>
            </a:r>
          </a:p>
          <a:p>
            <a:pPr marL="0" indent="0">
              <a:buNone/>
            </a:pPr>
            <a:endParaRPr lang="en-US" dirty="0"/>
          </a:p>
          <a:p>
            <a:pPr marL="0" indent="0">
              <a:buNone/>
            </a:pPr>
            <a:endParaRPr lang="en-US" dirty="0"/>
          </a:p>
        </p:txBody>
      </p:sp>
      <p:pic>
        <p:nvPicPr>
          <p:cNvPr id="4" name="Content Placeholder 3"/>
          <p:cNvPicPr>
            <a:picLocks noChangeAspect="1"/>
          </p:cNvPicPr>
          <p:nvPr/>
        </p:nvPicPr>
        <p:blipFill>
          <a:blip r:embed="rId2"/>
          <a:stretch>
            <a:fillRect/>
          </a:stretch>
        </p:blipFill>
        <p:spPr>
          <a:xfrm>
            <a:off x="1778480" y="2096073"/>
            <a:ext cx="8374811" cy="4667790"/>
          </a:xfrm>
          <a:prstGeom prst="rect">
            <a:avLst/>
          </a:prstGeom>
        </p:spPr>
      </p:pic>
    </p:spTree>
    <p:extLst>
      <p:ext uri="{BB962C8B-B14F-4D97-AF65-F5344CB8AC3E}">
        <p14:creationId xmlns:p14="http://schemas.microsoft.com/office/powerpoint/2010/main" val="2961590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TotalTime>
  <Words>4052</Words>
  <Application>Microsoft Office PowerPoint</Application>
  <PresentationFormat>Widescreen</PresentationFormat>
  <Paragraphs>318</Paragraphs>
  <Slides>46</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3" baseType="lpstr">
      <vt:lpstr>Arial</vt:lpstr>
      <vt:lpstr>Arial</vt:lpstr>
      <vt:lpstr>Calibri</vt:lpstr>
      <vt:lpstr>Calibri Light</vt:lpstr>
      <vt:lpstr>Times New Roman</vt:lpstr>
      <vt:lpstr>Wingdings</vt:lpstr>
      <vt:lpstr>Office Theme</vt:lpstr>
      <vt:lpstr> 2. Land Administration &amp; Land policy                                            </vt:lpstr>
      <vt:lpstr>Defining Land Administration </vt:lpstr>
      <vt:lpstr>Key Attributes of Land Administration</vt:lpstr>
      <vt:lpstr>PowerPoint Presentation</vt:lpstr>
      <vt:lpstr>Rights to be Addressed by Land Administration</vt:lpstr>
      <vt:lpstr>Principles of Land Administration</vt:lpstr>
      <vt:lpstr>Contd..</vt:lpstr>
      <vt:lpstr>So what Good Land administrative system does????</vt:lpstr>
      <vt:lpstr>Contd..</vt:lpstr>
      <vt:lpstr>Contd…</vt:lpstr>
      <vt:lpstr>Principles of Land Administration</vt:lpstr>
      <vt:lpstr>Land Rights</vt:lpstr>
      <vt:lpstr>Use right</vt:lpstr>
      <vt:lpstr>Freehold vs. leasehold</vt:lpstr>
      <vt:lpstr>PowerPoint Presentation</vt:lpstr>
      <vt:lpstr>Contd…</vt:lpstr>
      <vt:lpstr>Contd…..</vt:lpstr>
      <vt:lpstr>Contd…</vt:lpstr>
      <vt:lpstr>What is Land Policy???</vt:lpstr>
      <vt:lpstr>Contd…..</vt:lpstr>
      <vt:lpstr>Land Policy in the Political Context</vt:lpstr>
      <vt:lpstr>Need for a Land Policy?</vt:lpstr>
      <vt:lpstr>???</vt:lpstr>
      <vt:lpstr>Land Policy Principles</vt:lpstr>
      <vt:lpstr>Importance of land policy?</vt:lpstr>
      <vt:lpstr>Content of a land policy</vt:lpstr>
      <vt:lpstr>Land policy instrument</vt:lpstr>
      <vt:lpstr>Land Reform</vt:lpstr>
      <vt:lpstr>Types of land reform</vt:lpstr>
      <vt:lpstr>Contd….</vt:lpstr>
      <vt:lpstr>Types of Land reform</vt:lpstr>
      <vt:lpstr>Contd…..</vt:lpstr>
      <vt:lpstr>Land reform issue in Nepal</vt:lpstr>
      <vt:lpstr>Contd…</vt:lpstr>
      <vt:lpstr>Contd….</vt:lpstr>
      <vt:lpstr>Contd….</vt:lpstr>
      <vt:lpstr>Other law associated to land affecting land reform</vt:lpstr>
      <vt:lpstr>Contd….</vt:lpstr>
      <vt:lpstr>Land market</vt:lpstr>
      <vt:lpstr>Which facilitators of the land market?</vt:lpstr>
      <vt:lpstr>Which players in the land market?</vt:lpstr>
      <vt:lpstr>Land Market Imperfections</vt:lpstr>
      <vt:lpstr>Modelling the land market: three pillar model</vt:lpstr>
      <vt:lpstr> Three Pillar Model</vt:lpstr>
      <vt:lpstr>Three pillars of the land market</vt:lpstr>
      <vt:lpstr>The link between the land market and land administration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Land Administration &amp; Land policy</dc:title>
  <dc:creator>user</dc:creator>
  <cp:lastModifiedBy>dell</cp:lastModifiedBy>
  <cp:revision>49</cp:revision>
  <dcterms:created xsi:type="dcterms:W3CDTF">2019-12-14T13:25:32Z</dcterms:created>
  <dcterms:modified xsi:type="dcterms:W3CDTF">2022-07-17T02:04:56Z</dcterms:modified>
</cp:coreProperties>
</file>